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metadata/thumbnail" Target="docProps/thumbnail0.jpeg"/><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3"/>
  </p:notesMasterIdLst>
  <p:handoutMasterIdLst>
    <p:handoutMasterId r:id="rId14"/>
  </p:handoutMasterIdLst>
  <p:sldIdLst>
    <p:sldId id="453" r:id="rId2"/>
    <p:sldId id="456" r:id="rId3"/>
    <p:sldId id="479" r:id="rId4"/>
    <p:sldId id="509" r:id="rId5"/>
    <p:sldId id="454" r:id="rId6"/>
    <p:sldId id="510" r:id="rId7"/>
    <p:sldId id="477" r:id="rId8"/>
    <p:sldId id="484" r:id="rId9"/>
    <p:sldId id="478" r:id="rId10"/>
    <p:sldId id="507" r:id="rId11"/>
    <p:sldId id="469"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EBEB"/>
    <a:srgbClr val="376092"/>
    <a:srgbClr val="7F7F7F"/>
    <a:srgbClr val="825809"/>
    <a:srgbClr val="FFFFFF"/>
    <a:srgbClr val="4D822A"/>
    <a:srgbClr val="ABB1B0"/>
    <a:srgbClr val="ACACB0"/>
    <a:srgbClr val="A8A9B4"/>
    <a:srgbClr val="87F1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horzBarState="maximized">
    <p:restoredLeft sz="15711" autoAdjust="0"/>
    <p:restoredTop sz="71808" autoAdjust="0"/>
  </p:normalViewPr>
  <p:slideViewPr>
    <p:cSldViewPr snapToGrid="0">
      <p:cViewPr varScale="1">
        <p:scale>
          <a:sx n="101" d="100"/>
          <a:sy n="101" d="100"/>
        </p:scale>
        <p:origin x="-1320" y="-120"/>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2" d="100"/>
          <a:sy n="82" d="100"/>
        </p:scale>
        <p:origin x="-32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z="1000" smtClean="0">
                <a:latin typeface="Arial" pitchFamily="34" charset="0"/>
                <a:cs typeface="Arial" pitchFamily="34" charset="0"/>
              </a:rPr>
              <a:t>© Duarte Design, Inc. 2009</a:t>
            </a:r>
            <a:endParaRPr lang="en-US" sz="1000">
              <a:latin typeface="Arial" pitchFamily="34" charset="0"/>
              <a:cs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37EAF2-1DE3-4AC2-BC82-3EF63BED91BD}" type="slidenum">
              <a:rPr lang="en-US" smtClean="0"/>
              <a:t>‹#›</a:t>
            </a:fld>
            <a:endParaRPr lang="en-US"/>
          </a:p>
        </p:txBody>
      </p:sp>
    </p:spTree>
    <p:extLst>
      <p:ext uri="{BB962C8B-B14F-4D97-AF65-F5344CB8AC3E}">
        <p14:creationId xmlns:p14="http://schemas.microsoft.com/office/powerpoint/2010/main" val="27073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1A8ED9-A90F-43A0-A471-4F79F54F87D6}" type="slidenum">
              <a:rPr lang="en-US" smtClean="0"/>
              <a:t>‹#›</a:t>
            </a:fld>
            <a:endParaRPr lang="en-US"/>
          </a:p>
        </p:txBody>
      </p:sp>
      <p:sp>
        <p:nvSpPr>
          <p:cNvPr id="9" name="Footer Placeholder 8"/>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z="1000" smtClean="0">
                <a:solidFill>
                  <a:prstClr val="black"/>
                </a:solidFill>
                <a:latin typeface="Arial" pitchFamily="34" charset="0"/>
                <a:cs typeface="Arial" pitchFamily="34" charset="0"/>
              </a:rPr>
              <a:t>© Duarte Design, Inc. 2009</a:t>
            </a:r>
            <a:endParaRPr lang="en-US"/>
          </a:p>
        </p:txBody>
      </p:sp>
    </p:spTree>
    <p:extLst>
      <p:ext uri="{BB962C8B-B14F-4D97-AF65-F5344CB8AC3E}">
        <p14:creationId xmlns:p14="http://schemas.microsoft.com/office/powerpoint/2010/main" val="248409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To view this presentation, first, turn up your volume and second,</a:t>
            </a:r>
            <a:r>
              <a:rPr lang="en-US" baseline="0" smtClean="0"/>
              <a:t> launch the self-running slide show.</a:t>
            </a:r>
            <a:endParaRPr lang="en-US"/>
          </a:p>
        </p:txBody>
      </p:sp>
      <p:sp>
        <p:nvSpPr>
          <p:cNvPr id="4" name="Slide Number Placeholder 3"/>
          <p:cNvSpPr>
            <a:spLocks noGrp="1"/>
          </p:cNvSpPr>
          <p:nvPr>
            <p:ph type="sldNum" sz="quarter" idx="10"/>
          </p:nvPr>
        </p:nvSpPr>
        <p:spPr/>
        <p:txBody>
          <a:bodyPr/>
          <a:lstStyle/>
          <a:p>
            <a:fld id="{4DB4DFB0-44CD-4632-8FEA-E6F62CCD500F}" type="slidenum">
              <a:rPr lang="en-US" smtClean="0">
                <a:solidFill>
                  <a:prstClr val="black"/>
                </a:solidFill>
              </a:rPr>
              <a:pPr/>
              <a:t>1</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Give them those things in a clear, easily understandable way…</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But don’t hide behind your slides.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Your audience</a:t>
            </a:r>
            <a:r>
              <a:rPr lang="en-US" baseline="0" smtClean="0"/>
              <a:t> deserves to be treated like royalty.  Design a presentation that meets their needs, not just yours.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last rule is: Cultivate healthy relationships (with</a:t>
            </a:r>
            <a:r>
              <a:rPr lang="en-US" baseline="0" smtClean="0"/>
              <a:t> your slides and your audience)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Allows you</a:t>
            </a:r>
            <a:r>
              <a:rPr lang="en-US" baseline="0" smtClean="0"/>
              <a:t> to connect eye-to-eye with your audience in a meaningful way.</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Letting go is hard,</a:t>
            </a:r>
            <a:r>
              <a:rPr lang="en-US" baseline="0" smtClean="0"/>
              <a:t> we know.</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They’re there to see you.  To</a:t>
            </a:r>
            <a:r>
              <a:rPr lang="en-US" baseline="0" smtClean="0"/>
              <a:t> be inspired by your message…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Combining</a:t>
            </a:r>
            <a:r>
              <a:rPr lang="en-US" baseline="0" smtClean="0"/>
              <a:t> minimal text with meaningful visuals means that you’ll reach everyone.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91024" y="2130425"/>
            <a:ext cx="4067175" cy="1470025"/>
          </a:xfrm>
        </p:spPr>
        <p:txBody>
          <a:bodyPr/>
          <a:lstStyle>
            <a:lvl1pPr algn="l">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4391024" y="3886200"/>
            <a:ext cx="3381376"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24571"/>
            <a:ext cx="4619625" cy="4486275"/>
          </a:xfrm>
          <a:prstGeom prst="rect">
            <a:avLst/>
          </a:prstGeom>
          <a:noFill/>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3/16/14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0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a:buChar char="•"/>
        <a:defRPr sz="2800" kern="120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a:buChar char="–"/>
        <a:defRPr sz="2400" kern="120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a:buChar char="•"/>
        <a:defRPr sz="2000" kern="120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a:buChar char="–"/>
        <a:defRPr sz="1800" kern="120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a:buChar char="»"/>
        <a:defRPr sz="1800" kern="120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2.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emf"/><Relationship Id="rId14" Type="http://schemas.openxmlformats.org/officeDocument/2006/relationships/image" Target="../media/image55.png"/><Relationship Id="rId15" Type="http://schemas.openxmlformats.org/officeDocument/2006/relationships/image" Target="../media/image56.emf"/><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emf"/><Relationship Id="rId19" Type="http://schemas.openxmlformats.org/officeDocument/2006/relationships/image" Target="../media/image60.png"/><Relationship Id="rId1" Type="http://schemas.microsoft.com/office/2007/relationships/media" Target="../media/media3.mp3"/><Relationship Id="rId2" Type="http://schemas.openxmlformats.org/officeDocument/2006/relationships/audio" Target="../media/media3.mp3"/><Relationship Id="rId3" Type="http://schemas.openxmlformats.org/officeDocument/2006/relationships/slideLayout" Target="../slideLayouts/slideLayout7.xml"/><Relationship Id="rId4" Type="http://schemas.openxmlformats.org/officeDocument/2006/relationships/notesSlide" Target="../notesSlides/notesSlide9.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emf"/><Relationship Id="rId9" Type="http://schemas.openxmlformats.org/officeDocument/2006/relationships/image" Target="../media/image50.png"/><Relationship Id="rId10"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microsoft.com/office/2007/relationships/media" Target="../media/media2.mp3"/><Relationship Id="rId2" Type="http://schemas.openxmlformats.org/officeDocument/2006/relationships/audio" Target="../media/media2.mp3"/><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24571"/>
            <a:ext cx="4619625" cy="4486275"/>
          </a:xfrm>
          <a:prstGeom prst="rect">
            <a:avLst/>
          </a:prstGeom>
          <a:noFill/>
        </p:spPr>
      </p:pic>
      <p:sp>
        <p:nvSpPr>
          <p:cNvPr id="23" name="Rectangle 210"/>
          <p:cNvSpPr txBox="1">
            <a:spLocks noChangeArrowheads="1"/>
          </p:cNvSpPr>
          <p:nvPr/>
        </p:nvSpPr>
        <p:spPr bwMode="auto">
          <a:xfrm>
            <a:off x="4588927" y="198980"/>
            <a:ext cx="4430345" cy="4004506"/>
          </a:xfrm>
          <a:prstGeom prst="rect">
            <a:avLst/>
          </a:prstGeom>
          <a:noFill/>
          <a:ln w="9525">
            <a:noFill/>
            <a:miter lim="800000"/>
            <a:headEnd/>
            <a:tailEnd/>
          </a:ln>
          <a:effectLst/>
        </p:spPr>
        <p:txBody>
          <a:bodyPr wrap="square" lIns="0" rIns="0">
            <a:prstTxWarp prst="textNoShape">
              <a:avLst/>
            </a:prstTxWarp>
            <a:noAutofit/>
          </a:bodyPr>
          <a:lstStyle/>
          <a:p>
            <a:pPr algn="ctr">
              <a:lnSpc>
                <a:spcPct val="114000"/>
              </a:lnSpc>
            </a:pPr>
            <a:r>
              <a:rPr lang="en-US" sz="2200" dirty="0" smtClean="0">
                <a:solidFill>
                  <a:prstClr val="white"/>
                </a:solidFill>
                <a:latin typeface="Century Gothic"/>
                <a:ea typeface="Arial" charset="0"/>
                <a:cs typeface="Century Gothic"/>
              </a:rPr>
              <a:t>CS 576</a:t>
            </a:r>
          </a:p>
          <a:p>
            <a:pPr algn="ctr">
              <a:lnSpc>
                <a:spcPct val="114000"/>
              </a:lnSpc>
            </a:pPr>
            <a:r>
              <a:rPr lang="en-US" sz="2200" dirty="0" smtClean="0">
                <a:solidFill>
                  <a:prstClr val="white"/>
                </a:solidFill>
                <a:latin typeface="Century Gothic"/>
                <a:ea typeface="Arial" charset="0"/>
                <a:cs typeface="Century Gothic"/>
              </a:rPr>
              <a:t>DEPENDABLE SOFTWARE SYSTEMS</a:t>
            </a:r>
          </a:p>
          <a:p>
            <a:pPr algn="ctr">
              <a:lnSpc>
                <a:spcPct val="114000"/>
              </a:lnSpc>
            </a:pPr>
            <a:endParaRPr lang="en-US" sz="2200" dirty="0">
              <a:solidFill>
                <a:prstClr val="white"/>
              </a:solidFill>
              <a:latin typeface="Century Gothic"/>
              <a:ea typeface="Arial" charset="0"/>
              <a:cs typeface="Century Gothic"/>
            </a:endParaRPr>
          </a:p>
          <a:p>
            <a:pPr algn="ctr">
              <a:lnSpc>
                <a:spcPct val="114000"/>
              </a:lnSpc>
            </a:pPr>
            <a:r>
              <a:rPr lang="en-US" sz="2200" dirty="0" smtClean="0">
                <a:solidFill>
                  <a:prstClr val="white"/>
                </a:solidFill>
                <a:latin typeface="Century Gothic"/>
                <a:ea typeface="Arial" charset="0"/>
                <a:cs typeface="Century Gothic"/>
              </a:rPr>
              <a:t>COLLEGE OF </a:t>
            </a:r>
          </a:p>
          <a:p>
            <a:pPr algn="ctr">
              <a:lnSpc>
                <a:spcPct val="114000"/>
              </a:lnSpc>
            </a:pPr>
            <a:r>
              <a:rPr lang="en-US" sz="2200" dirty="0" smtClean="0">
                <a:solidFill>
                  <a:prstClr val="white"/>
                </a:solidFill>
                <a:latin typeface="Century Gothic"/>
                <a:ea typeface="Arial" charset="0"/>
                <a:cs typeface="Century Gothic"/>
              </a:rPr>
              <a:t>COMPUTING &amp; INFORMATICS</a:t>
            </a:r>
          </a:p>
          <a:p>
            <a:pPr algn="ctr">
              <a:lnSpc>
                <a:spcPct val="114000"/>
              </a:lnSpc>
            </a:pPr>
            <a:endParaRPr lang="en-US" sz="2200" dirty="0">
              <a:solidFill>
                <a:prstClr val="white"/>
              </a:solidFill>
              <a:latin typeface="Century Gothic"/>
              <a:ea typeface="Arial" charset="0"/>
              <a:cs typeface="Century Gothic"/>
            </a:endParaRPr>
          </a:p>
          <a:p>
            <a:pPr algn="ctr">
              <a:lnSpc>
                <a:spcPct val="114000"/>
              </a:lnSpc>
            </a:pPr>
            <a:r>
              <a:rPr lang="en-US" sz="2200" b="1" dirty="0" smtClean="0">
                <a:solidFill>
                  <a:prstClr val="white"/>
                </a:solidFill>
                <a:latin typeface="Century Gothic"/>
                <a:ea typeface="Arial" charset="0"/>
                <a:cs typeface="Century Gothic"/>
              </a:rPr>
              <a:t>RESEARCH PAPER </a:t>
            </a:r>
          </a:p>
          <a:p>
            <a:pPr algn="ctr">
              <a:lnSpc>
                <a:spcPct val="114000"/>
              </a:lnSpc>
            </a:pPr>
            <a:r>
              <a:rPr lang="en-US" sz="2200" b="1" dirty="0" smtClean="0">
                <a:solidFill>
                  <a:prstClr val="white"/>
                </a:solidFill>
                <a:latin typeface="Century Gothic"/>
                <a:ea typeface="Arial" charset="0"/>
                <a:cs typeface="Century Gothic"/>
              </a:rPr>
              <a:t>PRESENTATION</a:t>
            </a:r>
            <a:endParaRPr lang="en-US" sz="2200" b="1" dirty="0">
              <a:solidFill>
                <a:srgbClr val="08CFEE"/>
              </a:solidFill>
              <a:latin typeface="Century Gothic"/>
              <a:ea typeface="Arial" charset="0"/>
              <a:cs typeface="Century Gothic"/>
            </a:endParaRPr>
          </a:p>
        </p:txBody>
      </p:sp>
      <p:sp>
        <p:nvSpPr>
          <p:cNvPr id="9" name="Rectangle 8"/>
          <p:cNvSpPr/>
          <p:nvPr/>
        </p:nvSpPr>
        <p:spPr>
          <a:xfrm>
            <a:off x="3213764" y="4115831"/>
            <a:ext cx="5788628" cy="1200329"/>
          </a:xfrm>
          <a:prstGeom prst="rect">
            <a:avLst/>
          </a:prstGeom>
        </p:spPr>
        <p:txBody>
          <a:bodyPr wrap="square">
            <a:spAutoFit/>
          </a:bodyPr>
          <a:lstStyle/>
          <a:p>
            <a:r>
              <a:rPr lang="en-US" sz="3600" b="1" dirty="0" smtClean="0">
                <a:solidFill>
                  <a:srgbClr val="08CFEE"/>
                </a:solidFill>
                <a:latin typeface="Century Gothic"/>
                <a:ea typeface="Arial" charset="0"/>
                <a:cs typeface="Century Gothic"/>
              </a:rPr>
              <a:t>CLEANROOM SOFTWARE ENGINEERING PROCESS</a:t>
            </a:r>
            <a:endParaRPr lang="en-US" sz="3600" b="1" dirty="0">
              <a:solidFill>
                <a:srgbClr val="08CFEE"/>
              </a:solidFill>
              <a:latin typeface="Century Gothic"/>
              <a:cs typeface="Century Gothic"/>
            </a:endParaRPr>
          </a:p>
        </p:txBody>
      </p:sp>
      <p:sp>
        <p:nvSpPr>
          <p:cNvPr id="3" name="TextBox 2"/>
          <p:cNvSpPr txBox="1"/>
          <p:nvPr/>
        </p:nvSpPr>
        <p:spPr>
          <a:xfrm>
            <a:off x="4953917" y="6007963"/>
            <a:ext cx="5041931" cy="646331"/>
          </a:xfrm>
          <a:prstGeom prst="rect">
            <a:avLst/>
          </a:prstGeom>
          <a:noFill/>
        </p:spPr>
        <p:txBody>
          <a:bodyPr wrap="square" rtlCol="0">
            <a:spAutoFit/>
          </a:bodyPr>
          <a:lstStyle/>
          <a:p>
            <a:r>
              <a:rPr lang="en-US" dirty="0" smtClean="0">
                <a:solidFill>
                  <a:schemeClr val="bg1"/>
                </a:solidFill>
              </a:rPr>
              <a:t>BY VIKRAM SRI NITESH TANTRAVAHI</a:t>
            </a:r>
          </a:p>
          <a:p>
            <a:r>
              <a:rPr lang="en-US" dirty="0">
                <a:solidFill>
                  <a:schemeClr val="bg1"/>
                </a:solidFill>
              </a:rPr>
              <a:t>	 </a:t>
            </a:r>
            <a:r>
              <a:rPr lang="en-US" dirty="0" smtClean="0">
                <a:solidFill>
                  <a:schemeClr val="bg1"/>
                </a:solidFill>
              </a:rPr>
              <a:t>          Drexel ID: 13247361</a:t>
            </a:r>
            <a:endParaRPr lang="en-US" dirty="0">
              <a:solidFill>
                <a:schemeClr val="bg1"/>
              </a:solidFill>
            </a:endParaRPr>
          </a:p>
        </p:txBody>
      </p:sp>
      <p:pic>
        <p:nvPicPr>
          <p:cNvPr id="5" name="Picture 4" descr="drexel-vert-bl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25" y="1243966"/>
            <a:ext cx="1775239" cy="17752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srcRect l="18139" r="31584"/>
          <a:stretch/>
        </p:blipFill>
        <p:spPr bwMode="auto">
          <a:xfrm>
            <a:off x="-394031" y="0"/>
            <a:ext cx="4597400" cy="6858000"/>
          </a:xfrm>
          <a:prstGeom prst="rect">
            <a:avLst/>
          </a:prstGeom>
          <a:effectLst>
            <a:outerShdw blurRad="50800" dist="12700" dir="5400000" algn="ctr" rotWithShape="0">
              <a:srgbClr val="000000">
                <a:alpha val="43137"/>
              </a:srgbClr>
            </a:outerShdw>
            <a:softEdge rad="0"/>
          </a:effectLst>
        </p:spPr>
      </p:pic>
      <p:pic>
        <p:nvPicPr>
          <p:cNvPr id="79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28299" y="423605"/>
            <a:ext cx="2057400" cy="5888420"/>
          </a:xfrm>
          <a:prstGeom prst="rect">
            <a:avLst/>
          </a:prstGeom>
          <a:effectLst>
            <a:outerShdw blurRad="50800" dist="12700" dir="5400000" algn="ctr" rotWithShape="0">
              <a:srgbClr val="000000">
                <a:alpha val="43137"/>
              </a:srgbClr>
            </a:outerShdw>
            <a:softEdge rad="0"/>
          </a:effectLst>
        </p:spPr>
      </p:pic>
      <p:sp>
        <p:nvSpPr>
          <p:cNvPr id="2" name="TextBox 1"/>
          <p:cNvSpPr txBox="1"/>
          <p:nvPr/>
        </p:nvSpPr>
        <p:spPr>
          <a:xfrm>
            <a:off x="2564972" y="414970"/>
            <a:ext cx="4149220" cy="769441"/>
          </a:xfrm>
          <a:prstGeom prst="rect">
            <a:avLst/>
          </a:prstGeom>
          <a:noFill/>
        </p:spPr>
        <p:txBody>
          <a:bodyPr wrap="square" rtlCol="0">
            <a:spAutoFit/>
          </a:bodyPr>
          <a:lstStyle/>
          <a:p>
            <a:r>
              <a:rPr lang="en-US" sz="4400" b="1" u="sng" dirty="0" smtClean="0">
                <a:solidFill>
                  <a:srgbClr val="FFFFFF"/>
                </a:solidFill>
              </a:rPr>
              <a:t>CONCLUSION</a:t>
            </a:r>
            <a:endParaRPr lang="en-US" sz="4400" b="1" u="sng" dirty="0">
              <a:solidFill>
                <a:srgbClr val="FFFFFF"/>
              </a:solidFill>
            </a:endParaRPr>
          </a:p>
        </p:txBody>
      </p:sp>
      <p:sp>
        <p:nvSpPr>
          <p:cNvPr id="5" name="TextBox 4"/>
          <p:cNvSpPr txBox="1"/>
          <p:nvPr/>
        </p:nvSpPr>
        <p:spPr>
          <a:xfrm>
            <a:off x="2590119" y="2376643"/>
            <a:ext cx="4274954" cy="4524316"/>
          </a:xfrm>
          <a:prstGeom prst="rect">
            <a:avLst/>
          </a:prstGeom>
          <a:noFill/>
        </p:spPr>
        <p:txBody>
          <a:bodyPr wrap="square" rtlCol="0">
            <a:spAutoFit/>
          </a:bodyPr>
          <a:lstStyle/>
          <a:p>
            <a:r>
              <a:rPr lang="en-US" dirty="0">
                <a:solidFill>
                  <a:srgbClr val="FFFFFF"/>
                </a:solidFill>
              </a:rPr>
              <a:t>Cleanroom software engineering allows errors to be found earlier in the lifecycle, which minimizes expensive rework later on and speeds time to market. Designs are simplified, straightforward, and verifiable, resulting in less "spaghetti" code. Quality is achieved by design and verification, not testing. This built in quality lowers the overall cost of the product, and the designs also tend to be more concise and compact than average; always a good thing for embedded developers. </a:t>
            </a:r>
            <a:endParaRPr lang="en-US" dirty="0">
              <a:solidFill>
                <a:srgbClr val="FFFFFF"/>
              </a:solidFill>
            </a:endParaRPr>
          </a:p>
          <a:p>
            <a:endParaRPr lang="en-US"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3500"/>
    </mc:Choice>
    <mc:Fallback>
      <p:transition xmlns:p14="http://schemas.microsoft.com/office/powerpoint/2010/main" advClick="0" advTm="35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40000" decel="40000" fill="hold" nodeType="afterEffect">
                                  <p:stCondLst>
                                    <p:cond delay="400"/>
                                  </p:stCondLst>
                                  <p:childTnLst>
                                    <p:animScale>
                                      <p:cBhvr>
                                        <p:cTn id="6" dur="500" fill="hold"/>
                                        <p:tgtEl>
                                          <p:spTgt spid="16"/>
                                        </p:tgtEl>
                                      </p:cBhvr>
                                      <p:by x="450000" y="450000"/>
                                    </p:animScale>
                                  </p:childTnLst>
                                </p:cTn>
                              </p:par>
                              <p:par>
                                <p:cTn id="7" presetID="42" presetClass="path" presetSubtype="0" accel="67778" fill="hold" nodeType="withEffect">
                                  <p:stCondLst>
                                    <p:cond delay="0"/>
                                  </p:stCondLst>
                                  <p:childTnLst>
                                    <p:animMotion origin="layout" path="M 0 0  L 0.24566 4.00771  " pathEditMode="relative" rAng="0" ptsTypes="AA">
                                      <p:cBhvr>
                                        <p:cTn id="8" dur="900" fill="hold"/>
                                        <p:tgtEl>
                                          <p:spTgt spid="16"/>
                                        </p:tgtEl>
                                        <p:attrNameLst>
                                          <p:attrName>ppt_x</p:attrName>
                                          <p:attrName>ppt_y</p:attrName>
                                        </p:attrNameLst>
                                      </p:cBhvr>
                                      <p:rCtr x="123" y="1505"/>
                                    </p:animMotion>
                                  </p:childTnLst>
                                </p:cTn>
                              </p:par>
                              <p:par>
                                <p:cTn id="9" presetID="2" presetClass="entr" presetSubtype="2" accel="50000" decel="50000" fill="hold" nodeType="withEffect">
                                  <p:stCondLst>
                                    <p:cond delay="900"/>
                                  </p:stCondLst>
                                  <p:childTnLst>
                                    <p:set>
                                      <p:cBhvr>
                                        <p:cTn id="10" dur="1" fill="hold">
                                          <p:stCondLst>
                                            <p:cond delay="0"/>
                                          </p:stCondLst>
                                        </p:cTn>
                                        <p:tgtEl>
                                          <p:spTgt spid="791"/>
                                        </p:tgtEl>
                                        <p:attrNameLst>
                                          <p:attrName>style.visibility</p:attrName>
                                        </p:attrNameLst>
                                      </p:cBhvr>
                                      <p:to>
                                        <p:strVal val="visible"/>
                                      </p:to>
                                    </p:set>
                                    <p:anim calcmode="lin" valueType="num">
                                      <p:cBhvr additive="base">
                                        <p:cTn id="11" dur="1000" fill="hold"/>
                                        <p:tgtEl>
                                          <p:spTgt spid="791"/>
                                        </p:tgtEl>
                                        <p:attrNameLst>
                                          <p:attrName>ppt_x</p:attrName>
                                        </p:attrNameLst>
                                      </p:cBhvr>
                                      <p:tavLst>
                                        <p:tav tm="0">
                                          <p:val>
                                            <p:strVal val="1+#ppt_w/2"/>
                                          </p:val>
                                        </p:tav>
                                        <p:tav tm="100000">
                                          <p:val>
                                            <p:strVal val="#ppt_x"/>
                                          </p:val>
                                        </p:tav>
                                      </p:tavLst>
                                    </p:anim>
                                    <p:anim calcmode="lin" valueType="num">
                                      <p:cBhvr additive="base">
                                        <p:cTn id="12" dur="1000" fill="hold"/>
                                        <p:tgtEl>
                                          <p:spTgt spid="7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3276600"/>
            <a:ext cx="9144000" cy="5562600"/>
          </a:xfrm>
          <a:prstGeom prst="rect">
            <a:avLst/>
          </a:prstGeom>
          <a:effectLst>
            <a:outerShdw blurRad="50800" dist="12700" dir="5400000" algn="ctr" rotWithShape="0">
              <a:srgbClr val="000000">
                <a:alpha val="43137"/>
              </a:srgbClr>
            </a:outerShdw>
            <a:softEdge rad="0"/>
          </a:effectLst>
        </p:spPr>
      </p:pic>
      <p:pic>
        <p:nvPicPr>
          <p:cNvPr id="8"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200" y="3733800"/>
            <a:ext cx="9144000" cy="4419600"/>
          </a:xfrm>
          <a:prstGeom prst="rect">
            <a:avLst/>
          </a:prstGeom>
          <a:effectLst>
            <a:outerShdw blurRad="50800" dist="12700" dir="5400000" algn="ctr" rotWithShape="0">
              <a:srgbClr val="000000">
                <a:alpha val="55000"/>
              </a:srgbClr>
            </a:outerShdw>
            <a:softEdge rad="0"/>
          </a:effectLst>
        </p:spPr>
      </p:pic>
      <p:grpSp>
        <p:nvGrpSpPr>
          <p:cNvPr id="71" name="Group 70"/>
          <p:cNvGrpSpPr/>
          <p:nvPr/>
        </p:nvGrpSpPr>
        <p:grpSpPr>
          <a:xfrm>
            <a:off x="1143000" y="3581400"/>
            <a:ext cx="1143000" cy="2109787"/>
            <a:chOff x="989013" y="3357563"/>
            <a:chExt cx="1143000" cy="2109787"/>
          </a:xfrm>
        </p:grpSpPr>
        <p:grpSp>
          <p:nvGrpSpPr>
            <p:cNvPr id="72" name="Group 24"/>
            <p:cNvGrpSpPr>
              <a:grpSpLocks/>
            </p:cNvGrpSpPr>
            <p:nvPr/>
          </p:nvGrpSpPr>
          <p:grpSpPr bwMode="auto">
            <a:xfrm rot="575473">
              <a:off x="989013" y="3357563"/>
              <a:ext cx="1143000" cy="1219200"/>
              <a:chOff x="2784" y="576"/>
              <a:chExt cx="1248" cy="1392"/>
            </a:xfrm>
          </p:grpSpPr>
          <p:grpSp>
            <p:nvGrpSpPr>
              <p:cNvPr id="74" name="Group 25"/>
              <p:cNvGrpSpPr>
                <a:grpSpLocks/>
              </p:cNvGrpSpPr>
              <p:nvPr/>
            </p:nvGrpSpPr>
            <p:grpSpPr bwMode="auto">
              <a:xfrm>
                <a:off x="2784" y="576"/>
                <a:ext cx="1248" cy="1392"/>
                <a:chOff x="2784" y="576"/>
                <a:chExt cx="1248" cy="1392"/>
              </a:xfrm>
            </p:grpSpPr>
            <p:pic>
              <p:nvPicPr>
                <p:cNvPr id="76" name="Picture 2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77" name="Rectangle 27"/>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75" name="Picture 2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3216" y="912"/>
                <a:ext cx="528" cy="487"/>
              </a:xfrm>
              <a:prstGeom prst="rect">
                <a:avLst/>
              </a:prstGeom>
            </p:spPr>
          </p:pic>
        </p:grpSp>
        <p:sp>
          <p:nvSpPr>
            <p:cNvPr id="73" name="Rectangle 72"/>
            <p:cNvSpPr/>
            <p:nvPr/>
          </p:nvSpPr>
          <p:spPr>
            <a:xfrm>
              <a:off x="1228725" y="4495800"/>
              <a:ext cx="819150" cy="9715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78" name="Group 77"/>
          <p:cNvGrpSpPr/>
          <p:nvPr/>
        </p:nvGrpSpPr>
        <p:grpSpPr>
          <a:xfrm flipH="1">
            <a:off x="2971800" y="3200400"/>
            <a:ext cx="1143000" cy="2109787"/>
            <a:chOff x="989013" y="3357563"/>
            <a:chExt cx="1143000" cy="2109787"/>
          </a:xfrm>
        </p:grpSpPr>
        <p:grpSp>
          <p:nvGrpSpPr>
            <p:cNvPr id="79" name="Group 24"/>
            <p:cNvGrpSpPr>
              <a:grpSpLocks/>
            </p:cNvGrpSpPr>
            <p:nvPr/>
          </p:nvGrpSpPr>
          <p:grpSpPr bwMode="auto">
            <a:xfrm rot="575473">
              <a:off x="989013" y="3357563"/>
              <a:ext cx="1143000" cy="1219200"/>
              <a:chOff x="2784" y="576"/>
              <a:chExt cx="1248" cy="1392"/>
            </a:xfrm>
          </p:grpSpPr>
          <p:grpSp>
            <p:nvGrpSpPr>
              <p:cNvPr id="81" name="Group 25"/>
              <p:cNvGrpSpPr>
                <a:grpSpLocks/>
              </p:cNvGrpSpPr>
              <p:nvPr/>
            </p:nvGrpSpPr>
            <p:grpSpPr bwMode="auto">
              <a:xfrm>
                <a:off x="2784" y="576"/>
                <a:ext cx="1248" cy="1392"/>
                <a:chOff x="2784" y="576"/>
                <a:chExt cx="1248" cy="1392"/>
              </a:xfrm>
            </p:grpSpPr>
            <p:pic>
              <p:nvPicPr>
                <p:cNvPr id="83" name="Picture 2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84" name="Rectangle 27"/>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82" name="Picture 2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3216" y="912"/>
                <a:ext cx="528" cy="487"/>
              </a:xfrm>
              <a:prstGeom prst="rect">
                <a:avLst/>
              </a:prstGeom>
            </p:spPr>
          </p:pic>
        </p:grpSp>
        <p:sp>
          <p:nvSpPr>
            <p:cNvPr id="80" name="Rectangle 79"/>
            <p:cNvSpPr/>
            <p:nvPr/>
          </p:nvSpPr>
          <p:spPr>
            <a:xfrm>
              <a:off x="1228725" y="4495800"/>
              <a:ext cx="819150" cy="9715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127" name="Group 126"/>
          <p:cNvGrpSpPr/>
          <p:nvPr/>
        </p:nvGrpSpPr>
        <p:grpSpPr>
          <a:xfrm>
            <a:off x="7010400" y="3505200"/>
            <a:ext cx="1905000" cy="2466975"/>
            <a:chOff x="7010400" y="3124200"/>
            <a:chExt cx="1905000" cy="2466975"/>
          </a:xfrm>
        </p:grpSpPr>
        <p:grpSp>
          <p:nvGrpSpPr>
            <p:cNvPr id="128" name="Group 44"/>
            <p:cNvGrpSpPr>
              <a:grpSpLocks/>
            </p:cNvGrpSpPr>
            <p:nvPr/>
          </p:nvGrpSpPr>
          <p:grpSpPr bwMode="auto">
            <a:xfrm rot="515175" flipH="1">
              <a:off x="7708900" y="3124200"/>
              <a:ext cx="1206500" cy="1295400"/>
              <a:chOff x="144" y="864"/>
              <a:chExt cx="1296" cy="1392"/>
            </a:xfrm>
          </p:grpSpPr>
          <p:grpSp>
            <p:nvGrpSpPr>
              <p:cNvPr id="130" name="Group 45"/>
              <p:cNvGrpSpPr>
                <a:grpSpLocks/>
              </p:cNvGrpSpPr>
              <p:nvPr/>
            </p:nvGrpSpPr>
            <p:grpSpPr bwMode="auto">
              <a:xfrm>
                <a:off x="144" y="864"/>
                <a:ext cx="1296" cy="1392"/>
                <a:chOff x="144" y="864"/>
                <a:chExt cx="1296" cy="1392"/>
              </a:xfrm>
            </p:grpSpPr>
            <p:pic>
              <p:nvPicPr>
                <p:cNvPr id="132" name="Picture 4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4" y="864"/>
                  <a:ext cx="1296" cy="1392"/>
                </a:xfrm>
                <a:prstGeom prst="rect">
                  <a:avLst/>
                </a:prstGeom>
              </p:spPr>
            </p:pic>
            <p:sp>
              <p:nvSpPr>
                <p:cNvPr id="133" name="Oval 47"/>
                <p:cNvSpPr>
                  <a:spLocks noChangeArrowheads="1"/>
                </p:cNvSpPr>
                <p:nvPr/>
              </p:nvSpPr>
              <p:spPr bwMode="auto">
                <a:xfrm>
                  <a:off x="576" y="1248"/>
                  <a:ext cx="480" cy="480"/>
                </a:xfrm>
                <a:prstGeom prst="ellipse">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131" name="Picture 48"/>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24" y="1248"/>
                <a:ext cx="465" cy="434"/>
              </a:xfrm>
              <a:prstGeom prst="rect">
                <a:avLst/>
              </a:prstGeom>
            </p:spPr>
          </p:pic>
        </p:grpSp>
        <p:sp>
          <p:nvSpPr>
            <p:cNvPr id="129" name="Rectangle 128"/>
            <p:cNvSpPr/>
            <p:nvPr/>
          </p:nvSpPr>
          <p:spPr>
            <a:xfrm>
              <a:off x="7010400" y="4286250"/>
              <a:ext cx="1066800" cy="130492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85" name="Group 84"/>
          <p:cNvGrpSpPr/>
          <p:nvPr/>
        </p:nvGrpSpPr>
        <p:grpSpPr>
          <a:xfrm flipH="1">
            <a:off x="360363" y="2352675"/>
            <a:ext cx="1143000" cy="2109787"/>
            <a:chOff x="989013" y="3357563"/>
            <a:chExt cx="1143000" cy="2109787"/>
          </a:xfrm>
        </p:grpSpPr>
        <p:grpSp>
          <p:nvGrpSpPr>
            <p:cNvPr id="86" name="Group 24"/>
            <p:cNvGrpSpPr>
              <a:grpSpLocks/>
            </p:cNvGrpSpPr>
            <p:nvPr/>
          </p:nvGrpSpPr>
          <p:grpSpPr bwMode="auto">
            <a:xfrm rot="575473">
              <a:off x="989013" y="3357563"/>
              <a:ext cx="1143000" cy="1219200"/>
              <a:chOff x="2784" y="576"/>
              <a:chExt cx="1248" cy="1392"/>
            </a:xfrm>
          </p:grpSpPr>
          <p:grpSp>
            <p:nvGrpSpPr>
              <p:cNvPr id="88" name="Group 25"/>
              <p:cNvGrpSpPr>
                <a:grpSpLocks/>
              </p:cNvGrpSpPr>
              <p:nvPr/>
            </p:nvGrpSpPr>
            <p:grpSpPr bwMode="auto">
              <a:xfrm>
                <a:off x="2784" y="576"/>
                <a:ext cx="1248" cy="1392"/>
                <a:chOff x="2784" y="576"/>
                <a:chExt cx="1248" cy="1392"/>
              </a:xfrm>
            </p:grpSpPr>
            <p:pic>
              <p:nvPicPr>
                <p:cNvPr id="90" name="Picture 2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91" name="Rectangle 27"/>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89" name="Picture 2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3216" y="912"/>
                <a:ext cx="528" cy="487"/>
              </a:xfrm>
              <a:prstGeom prst="rect">
                <a:avLst/>
              </a:prstGeom>
            </p:spPr>
          </p:pic>
        </p:grpSp>
        <p:sp>
          <p:nvSpPr>
            <p:cNvPr id="87" name="Rectangle 86"/>
            <p:cNvSpPr/>
            <p:nvPr/>
          </p:nvSpPr>
          <p:spPr>
            <a:xfrm>
              <a:off x="1228725" y="4495800"/>
              <a:ext cx="819150" cy="9715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99" name="Group 98"/>
          <p:cNvGrpSpPr/>
          <p:nvPr/>
        </p:nvGrpSpPr>
        <p:grpSpPr>
          <a:xfrm flipH="1">
            <a:off x="5703888" y="2290762"/>
            <a:ext cx="1143000" cy="2238375"/>
            <a:chOff x="989013" y="3357563"/>
            <a:chExt cx="1143000" cy="2109787"/>
          </a:xfrm>
        </p:grpSpPr>
        <p:grpSp>
          <p:nvGrpSpPr>
            <p:cNvPr id="100" name="Group 24"/>
            <p:cNvGrpSpPr>
              <a:grpSpLocks/>
            </p:cNvGrpSpPr>
            <p:nvPr/>
          </p:nvGrpSpPr>
          <p:grpSpPr bwMode="auto">
            <a:xfrm rot="575473">
              <a:off x="989013" y="3357563"/>
              <a:ext cx="1143000" cy="1219200"/>
              <a:chOff x="2784" y="576"/>
              <a:chExt cx="1248" cy="1392"/>
            </a:xfrm>
          </p:grpSpPr>
          <p:grpSp>
            <p:nvGrpSpPr>
              <p:cNvPr id="102" name="Group 25"/>
              <p:cNvGrpSpPr>
                <a:grpSpLocks/>
              </p:cNvGrpSpPr>
              <p:nvPr/>
            </p:nvGrpSpPr>
            <p:grpSpPr bwMode="auto">
              <a:xfrm>
                <a:off x="2784" y="576"/>
                <a:ext cx="1248" cy="1392"/>
                <a:chOff x="2784" y="576"/>
                <a:chExt cx="1248" cy="1392"/>
              </a:xfrm>
            </p:grpSpPr>
            <p:pic>
              <p:nvPicPr>
                <p:cNvPr id="104" name="Picture 26"/>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105" name="Rectangle 27"/>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103" name="Picture 2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3216" y="912"/>
                <a:ext cx="528" cy="487"/>
              </a:xfrm>
              <a:prstGeom prst="rect">
                <a:avLst/>
              </a:prstGeom>
            </p:spPr>
          </p:pic>
        </p:grpSp>
        <p:sp>
          <p:nvSpPr>
            <p:cNvPr id="101" name="Rectangle 100"/>
            <p:cNvSpPr/>
            <p:nvPr/>
          </p:nvSpPr>
          <p:spPr>
            <a:xfrm>
              <a:off x="1228725" y="4495800"/>
              <a:ext cx="819150" cy="9715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106" name="Group 105"/>
          <p:cNvGrpSpPr/>
          <p:nvPr/>
        </p:nvGrpSpPr>
        <p:grpSpPr>
          <a:xfrm>
            <a:off x="1905000" y="2435225"/>
            <a:ext cx="1905000" cy="2189162"/>
            <a:chOff x="1905000" y="1982788"/>
            <a:chExt cx="1905000" cy="2189162"/>
          </a:xfrm>
        </p:grpSpPr>
        <p:grpSp>
          <p:nvGrpSpPr>
            <p:cNvPr id="107" name="Group 2"/>
            <p:cNvGrpSpPr>
              <a:grpSpLocks/>
            </p:cNvGrpSpPr>
            <p:nvPr/>
          </p:nvGrpSpPr>
          <p:grpSpPr bwMode="auto">
            <a:xfrm>
              <a:off x="1905000" y="1982788"/>
              <a:ext cx="1371600" cy="1293812"/>
              <a:chOff x="1200" y="288"/>
              <a:chExt cx="1680" cy="1584"/>
            </a:xfrm>
          </p:grpSpPr>
          <p:grpSp>
            <p:nvGrpSpPr>
              <p:cNvPr id="109" name="Group 3"/>
              <p:cNvGrpSpPr>
                <a:grpSpLocks/>
              </p:cNvGrpSpPr>
              <p:nvPr/>
            </p:nvGrpSpPr>
            <p:grpSpPr bwMode="auto">
              <a:xfrm>
                <a:off x="1200" y="288"/>
                <a:ext cx="1680" cy="1584"/>
                <a:chOff x="1200" y="288"/>
                <a:chExt cx="1680" cy="1584"/>
              </a:xfrm>
            </p:grpSpPr>
            <p:pic>
              <p:nvPicPr>
                <p:cNvPr id="111" name="Picture 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00" y="288"/>
                  <a:ext cx="1680" cy="1584"/>
                </a:xfrm>
                <a:prstGeom prst="rect">
                  <a:avLst/>
                </a:prstGeom>
              </p:spPr>
            </p:pic>
            <p:sp>
              <p:nvSpPr>
                <p:cNvPr id="112" name="Oval 5"/>
                <p:cNvSpPr>
                  <a:spLocks noChangeArrowheads="1"/>
                </p:cNvSpPr>
                <p:nvPr/>
              </p:nvSpPr>
              <p:spPr bwMode="auto">
                <a:xfrm>
                  <a:off x="1920" y="576"/>
                  <a:ext cx="384" cy="624"/>
                </a:xfrm>
                <a:prstGeom prst="ellipse">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110" name="Picture 6"/>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872" y="644"/>
                <a:ext cx="503" cy="508"/>
              </a:xfrm>
              <a:prstGeom prst="rect">
                <a:avLst/>
              </a:prstGeom>
            </p:spPr>
          </p:pic>
        </p:grpSp>
        <p:sp>
          <p:nvSpPr>
            <p:cNvPr id="108" name="Rectangle 107"/>
            <p:cNvSpPr/>
            <p:nvPr/>
          </p:nvSpPr>
          <p:spPr>
            <a:xfrm>
              <a:off x="2333625" y="3048000"/>
              <a:ext cx="1476375" cy="11239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113" name="Group 112"/>
          <p:cNvGrpSpPr/>
          <p:nvPr/>
        </p:nvGrpSpPr>
        <p:grpSpPr>
          <a:xfrm>
            <a:off x="7162800" y="2362200"/>
            <a:ext cx="1562100" cy="2400300"/>
            <a:chOff x="7162800" y="2057400"/>
            <a:chExt cx="1562100" cy="2400300"/>
          </a:xfrm>
        </p:grpSpPr>
        <p:grpSp>
          <p:nvGrpSpPr>
            <p:cNvPr id="114" name="Group 39"/>
            <p:cNvGrpSpPr>
              <a:grpSpLocks/>
            </p:cNvGrpSpPr>
            <p:nvPr/>
          </p:nvGrpSpPr>
          <p:grpSpPr bwMode="auto">
            <a:xfrm>
              <a:off x="7162800" y="2057400"/>
              <a:ext cx="1162050" cy="1295400"/>
              <a:chOff x="2784" y="576"/>
              <a:chExt cx="1248" cy="1392"/>
            </a:xfrm>
          </p:grpSpPr>
          <p:grpSp>
            <p:nvGrpSpPr>
              <p:cNvPr id="116" name="Group 40"/>
              <p:cNvGrpSpPr>
                <a:grpSpLocks/>
              </p:cNvGrpSpPr>
              <p:nvPr/>
            </p:nvGrpSpPr>
            <p:grpSpPr bwMode="auto">
              <a:xfrm>
                <a:off x="2784" y="576"/>
                <a:ext cx="1248" cy="1392"/>
                <a:chOff x="2784" y="576"/>
                <a:chExt cx="1248" cy="1392"/>
              </a:xfrm>
            </p:grpSpPr>
            <p:pic>
              <p:nvPicPr>
                <p:cNvPr id="118" name="Picture 41"/>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119" name="Rectangle 42"/>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117" name="Picture 43"/>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216" y="912"/>
                <a:ext cx="528" cy="487"/>
              </a:xfrm>
              <a:prstGeom prst="rect">
                <a:avLst/>
              </a:prstGeom>
            </p:spPr>
          </p:pic>
        </p:grpSp>
        <p:sp>
          <p:nvSpPr>
            <p:cNvPr id="115" name="Rectangle 114"/>
            <p:cNvSpPr/>
            <p:nvPr/>
          </p:nvSpPr>
          <p:spPr>
            <a:xfrm>
              <a:off x="7686675" y="3162300"/>
              <a:ext cx="1038225" cy="129540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92" name="Group 91"/>
          <p:cNvGrpSpPr/>
          <p:nvPr/>
        </p:nvGrpSpPr>
        <p:grpSpPr>
          <a:xfrm rot="328630" flipH="1">
            <a:off x="3808410" y="2189620"/>
            <a:ext cx="1287462" cy="2376440"/>
            <a:chOff x="989013" y="3357563"/>
            <a:chExt cx="1143000" cy="2109787"/>
          </a:xfrm>
        </p:grpSpPr>
        <p:grpSp>
          <p:nvGrpSpPr>
            <p:cNvPr id="93" name="Group 24"/>
            <p:cNvGrpSpPr>
              <a:grpSpLocks/>
            </p:cNvGrpSpPr>
            <p:nvPr/>
          </p:nvGrpSpPr>
          <p:grpSpPr bwMode="auto">
            <a:xfrm rot="575473">
              <a:off x="989013" y="3357563"/>
              <a:ext cx="1143000" cy="1219200"/>
              <a:chOff x="2784" y="576"/>
              <a:chExt cx="1248" cy="1392"/>
            </a:xfrm>
          </p:grpSpPr>
          <p:grpSp>
            <p:nvGrpSpPr>
              <p:cNvPr id="95" name="Group 25"/>
              <p:cNvGrpSpPr>
                <a:grpSpLocks/>
              </p:cNvGrpSpPr>
              <p:nvPr/>
            </p:nvGrpSpPr>
            <p:grpSpPr bwMode="auto">
              <a:xfrm>
                <a:off x="2784" y="576"/>
                <a:ext cx="1248" cy="1392"/>
                <a:chOff x="2784" y="576"/>
                <a:chExt cx="1248" cy="1392"/>
              </a:xfrm>
            </p:grpSpPr>
            <p:pic>
              <p:nvPicPr>
                <p:cNvPr id="97" name="Picture 26"/>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784" y="576"/>
                  <a:ext cx="1248" cy="1392"/>
                </a:xfrm>
                <a:prstGeom prst="rect">
                  <a:avLst/>
                </a:prstGeom>
              </p:spPr>
            </p:pic>
            <p:sp>
              <p:nvSpPr>
                <p:cNvPr id="98" name="Rectangle 27"/>
                <p:cNvSpPr>
                  <a:spLocks noChangeArrowheads="1"/>
                </p:cNvSpPr>
                <p:nvPr/>
              </p:nvSpPr>
              <p:spPr bwMode="auto">
                <a:xfrm>
                  <a:off x="3216" y="912"/>
                  <a:ext cx="528" cy="480"/>
                </a:xfrm>
                <a:prstGeom prst="rect">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96" name="Picture 2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3216" y="912"/>
                <a:ext cx="528" cy="487"/>
              </a:xfrm>
              <a:prstGeom prst="rect">
                <a:avLst/>
              </a:prstGeom>
            </p:spPr>
          </p:pic>
        </p:grpSp>
        <p:sp>
          <p:nvSpPr>
            <p:cNvPr id="94" name="Rectangle 93"/>
            <p:cNvSpPr/>
            <p:nvPr/>
          </p:nvSpPr>
          <p:spPr>
            <a:xfrm>
              <a:off x="1228725" y="4495800"/>
              <a:ext cx="819150" cy="9715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grpSp>
        <p:nvGrpSpPr>
          <p:cNvPr id="120" name="Group 119"/>
          <p:cNvGrpSpPr/>
          <p:nvPr/>
        </p:nvGrpSpPr>
        <p:grpSpPr>
          <a:xfrm>
            <a:off x="4486275" y="2971800"/>
            <a:ext cx="1685925" cy="2260600"/>
            <a:chOff x="4486275" y="2816225"/>
            <a:chExt cx="1685925" cy="2260600"/>
          </a:xfrm>
        </p:grpSpPr>
        <p:grpSp>
          <p:nvGrpSpPr>
            <p:cNvPr id="121" name="Group 34"/>
            <p:cNvGrpSpPr>
              <a:grpSpLocks/>
            </p:cNvGrpSpPr>
            <p:nvPr/>
          </p:nvGrpSpPr>
          <p:grpSpPr bwMode="auto">
            <a:xfrm rot="20571055" flipH="1">
              <a:off x="4876800" y="2816225"/>
              <a:ext cx="1295400" cy="1222375"/>
              <a:chOff x="1200" y="288"/>
              <a:chExt cx="1680" cy="1584"/>
            </a:xfrm>
          </p:grpSpPr>
          <p:grpSp>
            <p:nvGrpSpPr>
              <p:cNvPr id="123" name="Group 35"/>
              <p:cNvGrpSpPr>
                <a:grpSpLocks/>
              </p:cNvGrpSpPr>
              <p:nvPr/>
            </p:nvGrpSpPr>
            <p:grpSpPr bwMode="auto">
              <a:xfrm>
                <a:off x="1200" y="288"/>
                <a:ext cx="1680" cy="1584"/>
                <a:chOff x="1200" y="288"/>
                <a:chExt cx="1680" cy="1584"/>
              </a:xfrm>
            </p:grpSpPr>
            <p:pic>
              <p:nvPicPr>
                <p:cNvPr id="125" name="Picture 36"/>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200" y="288"/>
                  <a:ext cx="1680" cy="1584"/>
                </a:xfrm>
                <a:prstGeom prst="rect">
                  <a:avLst/>
                </a:prstGeom>
              </p:spPr>
            </p:pic>
            <p:sp>
              <p:nvSpPr>
                <p:cNvPr id="126" name="Oval 37"/>
                <p:cNvSpPr>
                  <a:spLocks noChangeArrowheads="1"/>
                </p:cNvSpPr>
                <p:nvPr/>
              </p:nvSpPr>
              <p:spPr bwMode="auto">
                <a:xfrm>
                  <a:off x="1920" y="576"/>
                  <a:ext cx="384" cy="624"/>
                </a:xfrm>
                <a:prstGeom prst="ellipse">
                  <a:avLst/>
                </a:prstGeom>
                <a:solidFill>
                  <a:srgbClr val="FFFFFF"/>
                </a:solidFill>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8CFED"/>
                    </a:solidFill>
                    <a:effectLst/>
                    <a:uLnTx/>
                    <a:uFillTx/>
                  </a:endParaRPr>
                </a:p>
              </p:txBody>
            </p:sp>
          </p:grpSp>
          <p:pic>
            <p:nvPicPr>
              <p:cNvPr id="124" name="Picture 38"/>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flipH="1">
                <a:off x="1872" y="644"/>
                <a:ext cx="503" cy="508"/>
              </a:xfrm>
              <a:prstGeom prst="rect">
                <a:avLst/>
              </a:prstGeom>
            </p:spPr>
          </p:pic>
        </p:grpSp>
        <p:sp>
          <p:nvSpPr>
            <p:cNvPr id="122" name="Rectangle 121"/>
            <p:cNvSpPr/>
            <p:nvPr/>
          </p:nvSpPr>
          <p:spPr>
            <a:xfrm>
              <a:off x="4486275" y="3962400"/>
              <a:ext cx="1200150" cy="111442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8CFED"/>
                </a:solidFill>
                <a:effectLst/>
                <a:uLnTx/>
                <a:uFillTx/>
                <a:latin typeface="Arial"/>
                <a:ea typeface="+mn-ea"/>
                <a:cs typeface="+mn-cs"/>
              </a:endParaRPr>
            </a:p>
          </p:txBody>
        </p:sp>
      </p:grpSp>
      <p:pic>
        <p:nvPicPr>
          <p:cNvPr id="3" name="21_Combining_Minimal_Text_With.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8554328" y="9147175"/>
            <a:ext cx="487363" cy="487363"/>
          </a:xfrm>
          <a:prstGeom prst="rect">
            <a:avLst/>
          </a:prstGeom>
        </p:spPr>
      </p:pic>
      <p:sp>
        <p:nvSpPr>
          <p:cNvPr id="4" name="TextBox 3"/>
          <p:cNvSpPr txBox="1"/>
          <p:nvPr/>
        </p:nvSpPr>
        <p:spPr>
          <a:xfrm>
            <a:off x="867564" y="138324"/>
            <a:ext cx="7405728" cy="1754327"/>
          </a:xfrm>
          <a:prstGeom prst="rect">
            <a:avLst/>
          </a:prstGeom>
          <a:noFill/>
        </p:spPr>
        <p:txBody>
          <a:bodyPr wrap="square" rtlCol="0">
            <a:spAutoFit/>
          </a:bodyPr>
          <a:lstStyle/>
          <a:p>
            <a:pPr algn="just"/>
            <a:r>
              <a:rPr lang="en-US" dirty="0">
                <a:solidFill>
                  <a:srgbClr val="FFFFFF"/>
                </a:solidFill>
              </a:rPr>
              <a:t>It is a formal, disciplined process, and composed of a set of stepwise refinements or transformations from the requirements to the code, where each transformation is verified to the previous level of refinement in order to minimize errors. </a:t>
            </a:r>
            <a:r>
              <a:rPr lang="en-US" dirty="0" smtClean="0">
                <a:solidFill>
                  <a:srgbClr val="FFFFFF"/>
                </a:solidFill>
              </a:rPr>
              <a:t>It mainly aims at better way of software development.</a:t>
            </a:r>
            <a:endParaRPr lang="en-US" dirty="0">
              <a:solidFill>
                <a:srgbClr val="FFFFFF"/>
              </a:solidFill>
            </a:endParaRPr>
          </a:p>
          <a:p>
            <a:endParaRPr lang="en-US" dirty="0">
              <a:solidFill>
                <a:srgbClr val="FFFFFF"/>
              </a:solidFill>
            </a:endParaRPr>
          </a:p>
        </p:txBody>
      </p:sp>
      <p:sp>
        <p:nvSpPr>
          <p:cNvPr id="5" name="TextBox 4"/>
          <p:cNvSpPr txBox="1"/>
          <p:nvPr/>
        </p:nvSpPr>
        <p:spPr>
          <a:xfrm>
            <a:off x="3143348" y="1584429"/>
            <a:ext cx="3357096" cy="646331"/>
          </a:xfrm>
          <a:prstGeom prst="rect">
            <a:avLst/>
          </a:prstGeom>
          <a:noFill/>
        </p:spPr>
        <p:txBody>
          <a:bodyPr wrap="square" rtlCol="0">
            <a:spAutoFit/>
          </a:bodyPr>
          <a:lstStyle/>
          <a:p>
            <a:r>
              <a:rPr lang="en-US" sz="3600" dirty="0" smtClean="0">
                <a:solidFill>
                  <a:srgbClr val="FFFFFF"/>
                </a:solidFill>
              </a:rPr>
              <a:t>THANK YOU</a:t>
            </a:r>
            <a:endParaRPr lang="en-US" sz="36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0" fill="hold" nodeType="afterEffect">
                                  <p:stCondLst>
                                    <p:cond delay="800"/>
                                  </p:stCondLst>
                                  <p:childTnLst>
                                    <p:set>
                                      <p:cBhvr>
                                        <p:cTn id="9" dur="1" fill="hold">
                                          <p:stCondLst>
                                            <p:cond delay="0"/>
                                          </p:stCondLst>
                                        </p:cTn>
                                        <p:tgtEl>
                                          <p:spTgt spid="71"/>
                                        </p:tgtEl>
                                        <p:attrNameLst>
                                          <p:attrName>style.visibility</p:attrName>
                                        </p:attrNameLst>
                                      </p:cBhvr>
                                      <p:to>
                                        <p:strVal val="visible"/>
                                      </p:to>
                                    </p:set>
                                    <p:anim calcmode="lin" valueType="num">
                                      <p:cBhvr>
                                        <p:cTn id="10" dur="100" fill="hold"/>
                                        <p:tgtEl>
                                          <p:spTgt spid="71"/>
                                        </p:tgtEl>
                                        <p:attrNameLst>
                                          <p:attrName>ppt_w</p:attrName>
                                        </p:attrNameLst>
                                      </p:cBhvr>
                                      <p:tavLst>
                                        <p:tav tm="0">
                                          <p:val>
                                            <p:fltVal val="0"/>
                                          </p:val>
                                        </p:tav>
                                        <p:tav tm="100000">
                                          <p:val>
                                            <p:strVal val="#ppt_w"/>
                                          </p:val>
                                        </p:tav>
                                      </p:tavLst>
                                    </p:anim>
                                    <p:anim calcmode="lin" valueType="num">
                                      <p:cBhvr>
                                        <p:cTn id="11" dur="100" fill="hold"/>
                                        <p:tgtEl>
                                          <p:spTgt spid="71"/>
                                        </p:tgtEl>
                                        <p:attrNameLst>
                                          <p:attrName>ppt_h</p:attrName>
                                        </p:attrNameLst>
                                      </p:cBhvr>
                                      <p:tavLst>
                                        <p:tav tm="0">
                                          <p:val>
                                            <p:fltVal val="0"/>
                                          </p:val>
                                        </p:tav>
                                        <p:tav tm="100000">
                                          <p:val>
                                            <p:strVal val="#ppt_h"/>
                                          </p:val>
                                        </p:tav>
                                      </p:tavLst>
                                    </p:anim>
                                    <p:animEffect transition="in" filter="fade">
                                      <p:cBhvr>
                                        <p:cTn id="12" dur="100"/>
                                        <p:tgtEl>
                                          <p:spTgt spid="71"/>
                                        </p:tgtEl>
                                      </p:cBhvr>
                                    </p:animEffect>
                                  </p:childTnLst>
                                </p:cTn>
                              </p:par>
                            </p:childTnLst>
                          </p:cTn>
                        </p:par>
                        <p:par>
                          <p:cTn id="13" fill="hold">
                            <p:stCondLst>
                              <p:cond delay="900"/>
                            </p:stCondLst>
                            <p:childTnLst>
                              <p:par>
                                <p:cTn id="14" presetID="53" presetClass="entr" presetSubtype="0"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p:cTn id="16" dur="100" fill="hold"/>
                                        <p:tgtEl>
                                          <p:spTgt spid="78"/>
                                        </p:tgtEl>
                                        <p:attrNameLst>
                                          <p:attrName>ppt_w</p:attrName>
                                        </p:attrNameLst>
                                      </p:cBhvr>
                                      <p:tavLst>
                                        <p:tav tm="0">
                                          <p:val>
                                            <p:fltVal val="0"/>
                                          </p:val>
                                        </p:tav>
                                        <p:tav tm="100000">
                                          <p:val>
                                            <p:strVal val="#ppt_w"/>
                                          </p:val>
                                        </p:tav>
                                      </p:tavLst>
                                    </p:anim>
                                    <p:anim calcmode="lin" valueType="num">
                                      <p:cBhvr>
                                        <p:cTn id="17" dur="100" fill="hold"/>
                                        <p:tgtEl>
                                          <p:spTgt spid="78"/>
                                        </p:tgtEl>
                                        <p:attrNameLst>
                                          <p:attrName>ppt_h</p:attrName>
                                        </p:attrNameLst>
                                      </p:cBhvr>
                                      <p:tavLst>
                                        <p:tav tm="0">
                                          <p:val>
                                            <p:fltVal val="0"/>
                                          </p:val>
                                        </p:tav>
                                        <p:tav tm="100000">
                                          <p:val>
                                            <p:strVal val="#ppt_h"/>
                                          </p:val>
                                        </p:tav>
                                      </p:tavLst>
                                    </p:anim>
                                    <p:animEffect transition="in" filter="fade">
                                      <p:cBhvr>
                                        <p:cTn id="18" dur="100"/>
                                        <p:tgtEl>
                                          <p:spTgt spid="78"/>
                                        </p:tgtEl>
                                      </p:cBhvr>
                                    </p:animEffect>
                                  </p:childTnLst>
                                </p:cTn>
                              </p:par>
                            </p:childTnLst>
                          </p:cTn>
                        </p:par>
                        <p:par>
                          <p:cTn id="19" fill="hold">
                            <p:stCondLst>
                              <p:cond delay="1000"/>
                            </p:stCondLst>
                            <p:childTnLst>
                              <p:par>
                                <p:cTn id="20" presetID="53" presetClass="entr" presetSubtype="0" fill="hold" nodeType="after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p:cTn id="22" dur="100" fill="hold"/>
                                        <p:tgtEl>
                                          <p:spTgt spid="85"/>
                                        </p:tgtEl>
                                        <p:attrNameLst>
                                          <p:attrName>ppt_w</p:attrName>
                                        </p:attrNameLst>
                                      </p:cBhvr>
                                      <p:tavLst>
                                        <p:tav tm="0">
                                          <p:val>
                                            <p:fltVal val="0"/>
                                          </p:val>
                                        </p:tav>
                                        <p:tav tm="100000">
                                          <p:val>
                                            <p:strVal val="#ppt_w"/>
                                          </p:val>
                                        </p:tav>
                                      </p:tavLst>
                                    </p:anim>
                                    <p:anim calcmode="lin" valueType="num">
                                      <p:cBhvr>
                                        <p:cTn id="23" dur="100" fill="hold"/>
                                        <p:tgtEl>
                                          <p:spTgt spid="85"/>
                                        </p:tgtEl>
                                        <p:attrNameLst>
                                          <p:attrName>ppt_h</p:attrName>
                                        </p:attrNameLst>
                                      </p:cBhvr>
                                      <p:tavLst>
                                        <p:tav tm="0">
                                          <p:val>
                                            <p:fltVal val="0"/>
                                          </p:val>
                                        </p:tav>
                                        <p:tav tm="100000">
                                          <p:val>
                                            <p:strVal val="#ppt_h"/>
                                          </p:val>
                                        </p:tav>
                                      </p:tavLst>
                                    </p:anim>
                                    <p:animEffect transition="in" filter="fade">
                                      <p:cBhvr>
                                        <p:cTn id="24" dur="100"/>
                                        <p:tgtEl>
                                          <p:spTgt spid="85"/>
                                        </p:tgtEl>
                                      </p:cBhvr>
                                    </p:animEffect>
                                  </p:childTnLst>
                                </p:cTn>
                              </p:par>
                            </p:childTnLst>
                          </p:cTn>
                        </p:par>
                        <p:par>
                          <p:cTn id="25" fill="hold">
                            <p:stCondLst>
                              <p:cond delay="1100"/>
                            </p:stCondLst>
                            <p:childTnLst>
                              <p:par>
                                <p:cTn id="26" presetID="53" presetClass="entr" presetSubtype="0" fill="hold" nodeType="afterEffect">
                                  <p:stCondLst>
                                    <p:cond delay="0"/>
                                  </p:stCondLst>
                                  <p:childTnLst>
                                    <p:set>
                                      <p:cBhvr>
                                        <p:cTn id="27" dur="1" fill="hold">
                                          <p:stCondLst>
                                            <p:cond delay="0"/>
                                          </p:stCondLst>
                                        </p:cTn>
                                        <p:tgtEl>
                                          <p:spTgt spid="92"/>
                                        </p:tgtEl>
                                        <p:attrNameLst>
                                          <p:attrName>style.visibility</p:attrName>
                                        </p:attrNameLst>
                                      </p:cBhvr>
                                      <p:to>
                                        <p:strVal val="visible"/>
                                      </p:to>
                                    </p:set>
                                    <p:anim calcmode="lin" valueType="num">
                                      <p:cBhvr>
                                        <p:cTn id="28" dur="100" fill="hold"/>
                                        <p:tgtEl>
                                          <p:spTgt spid="92"/>
                                        </p:tgtEl>
                                        <p:attrNameLst>
                                          <p:attrName>ppt_w</p:attrName>
                                        </p:attrNameLst>
                                      </p:cBhvr>
                                      <p:tavLst>
                                        <p:tav tm="0">
                                          <p:val>
                                            <p:fltVal val="0"/>
                                          </p:val>
                                        </p:tav>
                                        <p:tav tm="100000">
                                          <p:val>
                                            <p:strVal val="#ppt_w"/>
                                          </p:val>
                                        </p:tav>
                                      </p:tavLst>
                                    </p:anim>
                                    <p:anim calcmode="lin" valueType="num">
                                      <p:cBhvr>
                                        <p:cTn id="29" dur="100" fill="hold"/>
                                        <p:tgtEl>
                                          <p:spTgt spid="92"/>
                                        </p:tgtEl>
                                        <p:attrNameLst>
                                          <p:attrName>ppt_h</p:attrName>
                                        </p:attrNameLst>
                                      </p:cBhvr>
                                      <p:tavLst>
                                        <p:tav tm="0">
                                          <p:val>
                                            <p:fltVal val="0"/>
                                          </p:val>
                                        </p:tav>
                                        <p:tav tm="100000">
                                          <p:val>
                                            <p:strVal val="#ppt_h"/>
                                          </p:val>
                                        </p:tav>
                                      </p:tavLst>
                                    </p:anim>
                                    <p:animEffect transition="in" filter="fade">
                                      <p:cBhvr>
                                        <p:cTn id="30" dur="100"/>
                                        <p:tgtEl>
                                          <p:spTgt spid="92"/>
                                        </p:tgtEl>
                                      </p:cBhvr>
                                    </p:animEffect>
                                  </p:childTnLst>
                                </p:cTn>
                              </p:par>
                            </p:childTnLst>
                          </p:cTn>
                        </p:par>
                        <p:par>
                          <p:cTn id="31" fill="hold">
                            <p:stCondLst>
                              <p:cond delay="1200"/>
                            </p:stCondLst>
                            <p:childTnLst>
                              <p:par>
                                <p:cTn id="32" presetID="53" presetClass="entr" presetSubtype="0"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 calcmode="lin" valueType="num">
                                      <p:cBhvr>
                                        <p:cTn id="34" dur="100" fill="hold"/>
                                        <p:tgtEl>
                                          <p:spTgt spid="99"/>
                                        </p:tgtEl>
                                        <p:attrNameLst>
                                          <p:attrName>ppt_w</p:attrName>
                                        </p:attrNameLst>
                                      </p:cBhvr>
                                      <p:tavLst>
                                        <p:tav tm="0">
                                          <p:val>
                                            <p:fltVal val="0"/>
                                          </p:val>
                                        </p:tav>
                                        <p:tav tm="100000">
                                          <p:val>
                                            <p:strVal val="#ppt_w"/>
                                          </p:val>
                                        </p:tav>
                                      </p:tavLst>
                                    </p:anim>
                                    <p:anim calcmode="lin" valueType="num">
                                      <p:cBhvr>
                                        <p:cTn id="35" dur="100" fill="hold"/>
                                        <p:tgtEl>
                                          <p:spTgt spid="99"/>
                                        </p:tgtEl>
                                        <p:attrNameLst>
                                          <p:attrName>ppt_h</p:attrName>
                                        </p:attrNameLst>
                                      </p:cBhvr>
                                      <p:tavLst>
                                        <p:tav tm="0">
                                          <p:val>
                                            <p:fltVal val="0"/>
                                          </p:val>
                                        </p:tav>
                                        <p:tav tm="100000">
                                          <p:val>
                                            <p:strVal val="#ppt_h"/>
                                          </p:val>
                                        </p:tav>
                                      </p:tavLst>
                                    </p:anim>
                                    <p:animEffect transition="in" filter="fade">
                                      <p:cBhvr>
                                        <p:cTn id="36" dur="100"/>
                                        <p:tgtEl>
                                          <p:spTgt spid="99"/>
                                        </p:tgtEl>
                                      </p:cBhvr>
                                    </p:animEffect>
                                  </p:childTnLst>
                                </p:cTn>
                              </p:par>
                            </p:childTnLst>
                          </p:cTn>
                        </p:par>
                        <p:par>
                          <p:cTn id="37" fill="hold">
                            <p:stCondLst>
                              <p:cond delay="1300"/>
                            </p:stCondLst>
                            <p:childTnLst>
                              <p:par>
                                <p:cTn id="38" presetID="53" presetClass="entr" presetSubtype="0" fill="hold" nodeType="after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p:cTn id="40" dur="100" fill="hold"/>
                                        <p:tgtEl>
                                          <p:spTgt spid="106"/>
                                        </p:tgtEl>
                                        <p:attrNameLst>
                                          <p:attrName>ppt_w</p:attrName>
                                        </p:attrNameLst>
                                      </p:cBhvr>
                                      <p:tavLst>
                                        <p:tav tm="0">
                                          <p:val>
                                            <p:fltVal val="0"/>
                                          </p:val>
                                        </p:tav>
                                        <p:tav tm="100000">
                                          <p:val>
                                            <p:strVal val="#ppt_w"/>
                                          </p:val>
                                        </p:tav>
                                      </p:tavLst>
                                    </p:anim>
                                    <p:anim calcmode="lin" valueType="num">
                                      <p:cBhvr>
                                        <p:cTn id="41" dur="100" fill="hold"/>
                                        <p:tgtEl>
                                          <p:spTgt spid="106"/>
                                        </p:tgtEl>
                                        <p:attrNameLst>
                                          <p:attrName>ppt_h</p:attrName>
                                        </p:attrNameLst>
                                      </p:cBhvr>
                                      <p:tavLst>
                                        <p:tav tm="0">
                                          <p:val>
                                            <p:fltVal val="0"/>
                                          </p:val>
                                        </p:tav>
                                        <p:tav tm="100000">
                                          <p:val>
                                            <p:strVal val="#ppt_h"/>
                                          </p:val>
                                        </p:tav>
                                      </p:tavLst>
                                    </p:anim>
                                    <p:animEffect transition="in" filter="fade">
                                      <p:cBhvr>
                                        <p:cTn id="42" dur="100"/>
                                        <p:tgtEl>
                                          <p:spTgt spid="106"/>
                                        </p:tgtEl>
                                      </p:cBhvr>
                                    </p:animEffect>
                                  </p:childTnLst>
                                </p:cTn>
                              </p:par>
                            </p:childTnLst>
                          </p:cTn>
                        </p:par>
                        <p:par>
                          <p:cTn id="43" fill="hold">
                            <p:stCondLst>
                              <p:cond delay="1400"/>
                            </p:stCondLst>
                            <p:childTnLst>
                              <p:par>
                                <p:cTn id="44" presetID="53" presetClass="entr" presetSubtype="0"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 calcmode="lin" valueType="num">
                                      <p:cBhvr>
                                        <p:cTn id="46" dur="100" fill="hold"/>
                                        <p:tgtEl>
                                          <p:spTgt spid="113"/>
                                        </p:tgtEl>
                                        <p:attrNameLst>
                                          <p:attrName>ppt_w</p:attrName>
                                        </p:attrNameLst>
                                      </p:cBhvr>
                                      <p:tavLst>
                                        <p:tav tm="0">
                                          <p:val>
                                            <p:fltVal val="0"/>
                                          </p:val>
                                        </p:tav>
                                        <p:tav tm="100000">
                                          <p:val>
                                            <p:strVal val="#ppt_w"/>
                                          </p:val>
                                        </p:tav>
                                      </p:tavLst>
                                    </p:anim>
                                    <p:anim calcmode="lin" valueType="num">
                                      <p:cBhvr>
                                        <p:cTn id="47" dur="100" fill="hold"/>
                                        <p:tgtEl>
                                          <p:spTgt spid="113"/>
                                        </p:tgtEl>
                                        <p:attrNameLst>
                                          <p:attrName>ppt_h</p:attrName>
                                        </p:attrNameLst>
                                      </p:cBhvr>
                                      <p:tavLst>
                                        <p:tav tm="0">
                                          <p:val>
                                            <p:fltVal val="0"/>
                                          </p:val>
                                        </p:tav>
                                        <p:tav tm="100000">
                                          <p:val>
                                            <p:strVal val="#ppt_h"/>
                                          </p:val>
                                        </p:tav>
                                      </p:tavLst>
                                    </p:anim>
                                    <p:animEffect transition="in" filter="fade">
                                      <p:cBhvr>
                                        <p:cTn id="48" dur="100"/>
                                        <p:tgtEl>
                                          <p:spTgt spid="113"/>
                                        </p:tgtEl>
                                      </p:cBhvr>
                                    </p:animEffect>
                                  </p:childTnLst>
                                </p:cTn>
                              </p:par>
                            </p:childTnLst>
                          </p:cTn>
                        </p:par>
                        <p:par>
                          <p:cTn id="49" fill="hold">
                            <p:stCondLst>
                              <p:cond delay="1500"/>
                            </p:stCondLst>
                            <p:childTnLst>
                              <p:par>
                                <p:cTn id="50" presetID="53" presetClass="entr" presetSubtype="0" fill="hold" nodeType="afterEffect">
                                  <p:stCondLst>
                                    <p:cond delay="0"/>
                                  </p:stCondLst>
                                  <p:childTnLst>
                                    <p:set>
                                      <p:cBhvr>
                                        <p:cTn id="51" dur="1" fill="hold">
                                          <p:stCondLst>
                                            <p:cond delay="0"/>
                                          </p:stCondLst>
                                        </p:cTn>
                                        <p:tgtEl>
                                          <p:spTgt spid="120"/>
                                        </p:tgtEl>
                                        <p:attrNameLst>
                                          <p:attrName>style.visibility</p:attrName>
                                        </p:attrNameLst>
                                      </p:cBhvr>
                                      <p:to>
                                        <p:strVal val="visible"/>
                                      </p:to>
                                    </p:set>
                                    <p:anim calcmode="lin" valueType="num">
                                      <p:cBhvr>
                                        <p:cTn id="52" dur="100" fill="hold"/>
                                        <p:tgtEl>
                                          <p:spTgt spid="120"/>
                                        </p:tgtEl>
                                        <p:attrNameLst>
                                          <p:attrName>ppt_w</p:attrName>
                                        </p:attrNameLst>
                                      </p:cBhvr>
                                      <p:tavLst>
                                        <p:tav tm="0">
                                          <p:val>
                                            <p:fltVal val="0"/>
                                          </p:val>
                                        </p:tav>
                                        <p:tav tm="100000">
                                          <p:val>
                                            <p:strVal val="#ppt_w"/>
                                          </p:val>
                                        </p:tav>
                                      </p:tavLst>
                                    </p:anim>
                                    <p:anim calcmode="lin" valueType="num">
                                      <p:cBhvr>
                                        <p:cTn id="53" dur="100" fill="hold"/>
                                        <p:tgtEl>
                                          <p:spTgt spid="120"/>
                                        </p:tgtEl>
                                        <p:attrNameLst>
                                          <p:attrName>ppt_h</p:attrName>
                                        </p:attrNameLst>
                                      </p:cBhvr>
                                      <p:tavLst>
                                        <p:tav tm="0">
                                          <p:val>
                                            <p:fltVal val="0"/>
                                          </p:val>
                                        </p:tav>
                                        <p:tav tm="100000">
                                          <p:val>
                                            <p:strVal val="#ppt_h"/>
                                          </p:val>
                                        </p:tav>
                                      </p:tavLst>
                                    </p:anim>
                                    <p:animEffect transition="in" filter="fade">
                                      <p:cBhvr>
                                        <p:cTn id="54" dur="100"/>
                                        <p:tgtEl>
                                          <p:spTgt spid="120"/>
                                        </p:tgtEl>
                                      </p:cBhvr>
                                    </p:animEffect>
                                  </p:childTnLst>
                                </p:cTn>
                              </p:par>
                            </p:childTnLst>
                          </p:cTn>
                        </p:par>
                        <p:par>
                          <p:cTn id="55" fill="hold">
                            <p:stCondLst>
                              <p:cond delay="1600"/>
                            </p:stCondLst>
                            <p:childTnLst>
                              <p:par>
                                <p:cTn id="56" presetID="53" presetClass="entr" presetSubtype="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p:cTn id="58" dur="100" fill="hold"/>
                                        <p:tgtEl>
                                          <p:spTgt spid="127"/>
                                        </p:tgtEl>
                                        <p:attrNameLst>
                                          <p:attrName>ppt_w</p:attrName>
                                        </p:attrNameLst>
                                      </p:cBhvr>
                                      <p:tavLst>
                                        <p:tav tm="0">
                                          <p:val>
                                            <p:fltVal val="0"/>
                                          </p:val>
                                        </p:tav>
                                        <p:tav tm="100000">
                                          <p:val>
                                            <p:strVal val="#ppt_w"/>
                                          </p:val>
                                        </p:tav>
                                      </p:tavLst>
                                    </p:anim>
                                    <p:anim calcmode="lin" valueType="num">
                                      <p:cBhvr>
                                        <p:cTn id="59" dur="100" fill="hold"/>
                                        <p:tgtEl>
                                          <p:spTgt spid="127"/>
                                        </p:tgtEl>
                                        <p:attrNameLst>
                                          <p:attrName>ppt_h</p:attrName>
                                        </p:attrNameLst>
                                      </p:cBhvr>
                                      <p:tavLst>
                                        <p:tav tm="0">
                                          <p:val>
                                            <p:fltVal val="0"/>
                                          </p:val>
                                        </p:tav>
                                        <p:tav tm="100000">
                                          <p:val>
                                            <p:strVal val="#ppt_h"/>
                                          </p:val>
                                        </p:tav>
                                      </p:tavLst>
                                    </p:anim>
                                    <p:animEffect transition="in" filter="fade">
                                      <p:cBhvr>
                                        <p:cTn id="60" dur="1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61"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414421" y="307474"/>
            <a:ext cx="7071895" cy="6202947"/>
            <a:chOff x="1384300" y="1057275"/>
            <a:chExt cx="4445000" cy="3333750"/>
          </a:xfrm>
        </p:grpSpPr>
        <p:sp>
          <p:nvSpPr>
            <p:cNvPr id="76" name="Rectangle 75"/>
            <p:cNvSpPr/>
            <p:nvPr/>
          </p:nvSpPr>
          <p:spPr bwMode="auto">
            <a:xfrm>
              <a:off x="1384300" y="1057275"/>
              <a:ext cx="4445000" cy="3333750"/>
            </a:xfrm>
            <a:prstGeom prst="rect">
              <a:avLst/>
            </a:pr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indent="0" algn="ctr" fontAlgn="base">
                <a:lnSpc>
                  <a:spcPct val="100000"/>
                </a:lnSpc>
                <a:spcBef>
                  <a:spcPct val="0"/>
                </a:spcBef>
                <a:spcAft>
                  <a:spcPct val="0"/>
                </a:spcAft>
                <a:buClrTx/>
                <a:buSzTx/>
                <a:buFontTx/>
                <a:buNone/>
                <a:tabLst/>
              </a:pPr>
              <a:endParaRPr lang="en-US" sz="2400">
                <a:solidFill>
                  <a:schemeClr val="lt1"/>
                </a:solidFill>
              </a:endParaRPr>
            </a:p>
          </p:txBody>
        </p:sp>
        <p:sp>
          <p:nvSpPr>
            <p:cNvPr id="77" name="Rectangle 76"/>
            <p:cNvSpPr/>
            <p:nvPr/>
          </p:nvSpPr>
          <p:spPr>
            <a:xfrm>
              <a:off x="1492249" y="1154339"/>
              <a:ext cx="4232275" cy="3141435"/>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7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40462" y="992622"/>
            <a:ext cx="2903538" cy="5409214"/>
          </a:xfrm>
          <a:prstGeom prst="rect">
            <a:avLst/>
          </a:prstGeom>
          <a:effectLst>
            <a:outerShdw blurRad="50800" dist="127000" dir="3600000" algn="t" rotWithShape="0">
              <a:prstClr val="black">
                <a:alpha val="40000"/>
              </a:prstClr>
            </a:outerShdw>
          </a:effectLst>
        </p:spPr>
      </p:pic>
      <p:sp>
        <p:nvSpPr>
          <p:cNvPr id="79" name="Rectangle 78"/>
          <p:cNvSpPr/>
          <p:nvPr/>
        </p:nvSpPr>
        <p:spPr>
          <a:xfrm>
            <a:off x="3514467" y="1616155"/>
            <a:ext cx="184666" cy="2215991"/>
          </a:xfrm>
          <a:prstGeom prst="rect">
            <a:avLst/>
          </a:prstGeom>
          <a:noFill/>
        </p:spPr>
        <p:txBody>
          <a:bodyPr wrap="none" lIns="91440" tIns="45720" rIns="91440" bIns="45720">
            <a:spAutoFit/>
          </a:bodyPr>
          <a:lstStyle/>
          <a:p>
            <a:pPr algn="ctr"/>
            <a:endParaRPr lang="en-US" sz="13800" cap="none" spc="0" dirty="0">
              <a:ln w="18415" cmpd="sng">
                <a:solidFill>
                  <a:srgbClr val="FFFFFF">
                    <a:alpha val="72000"/>
                  </a:srgbClr>
                </a:solidFill>
                <a:prstDash val="solid"/>
              </a:ln>
              <a:solidFill>
                <a:srgbClr val="FFFFFF">
                  <a:alpha val="42000"/>
                </a:srgbClr>
              </a:solidFill>
              <a:effectLst>
                <a:glow rad="88900">
                  <a:schemeClr val="bg1">
                    <a:alpha val="21000"/>
                  </a:schemeClr>
                </a:glow>
              </a:effectLst>
              <a:latin typeface="Arial Black" pitchFamily="34" charset="0"/>
            </a:endParaRPr>
          </a:p>
        </p:txBody>
      </p:sp>
      <p:sp>
        <p:nvSpPr>
          <p:cNvPr id="3" name="TextBox 2"/>
          <p:cNvSpPr txBox="1"/>
          <p:nvPr/>
        </p:nvSpPr>
        <p:spPr>
          <a:xfrm>
            <a:off x="2793999" y="534736"/>
            <a:ext cx="2593475" cy="461665"/>
          </a:xfrm>
          <a:prstGeom prst="rect">
            <a:avLst/>
          </a:prstGeom>
          <a:noFill/>
        </p:spPr>
        <p:txBody>
          <a:bodyPr wrap="square" rtlCol="0">
            <a:spAutoFit/>
          </a:bodyPr>
          <a:lstStyle/>
          <a:p>
            <a:r>
              <a:rPr lang="en-US" sz="2400" b="1" dirty="0" smtClean="0">
                <a:solidFill>
                  <a:srgbClr val="FFFFFF"/>
                </a:solidFill>
              </a:rPr>
              <a:t>INTRODUCTION</a:t>
            </a:r>
            <a:endParaRPr lang="en-US" sz="2400" b="1" dirty="0">
              <a:solidFill>
                <a:srgbClr val="FFFFFF"/>
              </a:solidFill>
            </a:endParaRPr>
          </a:p>
        </p:txBody>
      </p:sp>
      <p:sp>
        <p:nvSpPr>
          <p:cNvPr id="4" name="TextBox 3"/>
          <p:cNvSpPr txBox="1"/>
          <p:nvPr/>
        </p:nvSpPr>
        <p:spPr>
          <a:xfrm>
            <a:off x="762000" y="1283368"/>
            <a:ext cx="6082632" cy="3139321"/>
          </a:xfrm>
          <a:prstGeom prst="rect">
            <a:avLst/>
          </a:prstGeom>
          <a:noFill/>
        </p:spPr>
        <p:txBody>
          <a:bodyPr wrap="square" rtlCol="0">
            <a:spAutoFit/>
          </a:bodyPr>
          <a:lstStyle/>
          <a:p>
            <a:pPr marL="285750" indent="-285750">
              <a:buFont typeface="Arial"/>
              <a:buChar char="•"/>
            </a:pPr>
            <a:r>
              <a:rPr lang="en-US" dirty="0" smtClean="0">
                <a:solidFill>
                  <a:srgbClr val="FFFFFF"/>
                </a:solidFill>
              </a:rPr>
              <a:t>It is a process that develops software with a certifiable level of reliability.</a:t>
            </a:r>
          </a:p>
          <a:p>
            <a:pPr marL="285750" indent="-285750">
              <a:buFont typeface="Arial"/>
              <a:buChar char="•"/>
            </a:pPr>
            <a:r>
              <a:rPr lang="en-US" dirty="0" smtClean="0">
                <a:solidFill>
                  <a:srgbClr val="FFFFFF"/>
                </a:solidFill>
              </a:rPr>
              <a:t>Developed by Harlan Mills in early 1980’s at IBM</a:t>
            </a:r>
          </a:p>
          <a:p>
            <a:pPr marL="285750" indent="-285750">
              <a:buFont typeface="Arial"/>
              <a:buChar char="•"/>
            </a:pPr>
            <a:r>
              <a:rPr lang="en-US" dirty="0">
                <a:solidFill>
                  <a:srgbClr val="FFFFFF"/>
                </a:solidFill>
              </a:rPr>
              <a:t>It is a theory-based, team oriented software development process and a certification of high-reliability software systems under statistical quality control. </a:t>
            </a:r>
            <a:endParaRPr lang="en-US" dirty="0">
              <a:solidFill>
                <a:srgbClr val="FFFFFF"/>
              </a:solidFill>
            </a:endParaRPr>
          </a:p>
          <a:p>
            <a:pPr marL="285750" indent="-285750">
              <a:buFont typeface="Arial"/>
              <a:buChar char="•"/>
            </a:pPr>
            <a:r>
              <a:rPr lang="en-US" dirty="0">
                <a:solidFill>
                  <a:srgbClr val="FFFFFF"/>
                </a:solidFill>
              </a:rPr>
              <a:t>The main objective of the Cleanroom process is developing software that exhibits zero failures while in use. </a:t>
            </a:r>
            <a:endParaRPr lang="en-US" dirty="0">
              <a:solidFill>
                <a:srgbClr val="FFFFFF"/>
              </a:solidFill>
            </a:endParaRPr>
          </a:p>
          <a:p>
            <a:pPr marL="285750" indent="-285750">
              <a:buFont typeface="Arial"/>
              <a:buChar char="•"/>
            </a:pPr>
            <a:endParaRPr lang="en-US" dirty="0">
              <a:solidFill>
                <a:srgbClr val="FFFFFF"/>
              </a:solidFill>
            </a:endParaRPr>
          </a:p>
        </p:txBody>
      </p:sp>
      <p:pic>
        <p:nvPicPr>
          <p:cNvPr id="5" name="Picture 4" descr="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605" y="4064847"/>
            <a:ext cx="2456447" cy="2276308"/>
          </a:xfrm>
          <a:prstGeom prst="rect">
            <a:avLst/>
          </a:prstGeom>
        </p:spPr>
      </p:pic>
      <p:sp>
        <p:nvSpPr>
          <p:cNvPr id="6" name="TextBox 5"/>
          <p:cNvSpPr txBox="1"/>
          <p:nvPr/>
        </p:nvSpPr>
        <p:spPr>
          <a:xfrm>
            <a:off x="788737" y="4104105"/>
            <a:ext cx="3408947" cy="2585323"/>
          </a:xfrm>
          <a:prstGeom prst="rect">
            <a:avLst/>
          </a:prstGeom>
          <a:noFill/>
        </p:spPr>
        <p:txBody>
          <a:bodyPr wrap="square" rtlCol="0">
            <a:spAutoFit/>
          </a:bodyPr>
          <a:lstStyle/>
          <a:p>
            <a:pPr marL="285750" indent="-285750">
              <a:buFont typeface="Arial"/>
              <a:buChar char="•"/>
            </a:pPr>
            <a:r>
              <a:rPr lang="en-US" dirty="0">
                <a:solidFill>
                  <a:srgbClr val="FFFFFF"/>
                </a:solidFill>
              </a:rPr>
              <a:t>Cleanroom is a modern approach to software development. </a:t>
            </a:r>
            <a:endParaRPr lang="en-US" dirty="0">
              <a:solidFill>
                <a:srgbClr val="FFFFFF"/>
              </a:solidFill>
            </a:endParaRPr>
          </a:p>
          <a:p>
            <a:pPr marL="285750" indent="-285750">
              <a:buFont typeface="Arial"/>
              <a:buChar char="•"/>
            </a:pPr>
            <a:r>
              <a:rPr lang="en-US" dirty="0" smtClean="0">
                <a:solidFill>
                  <a:srgbClr val="FFFFFF"/>
                </a:solidFill>
              </a:rPr>
              <a:t>Improvises </a:t>
            </a:r>
            <a:r>
              <a:rPr lang="en-US" dirty="0">
                <a:solidFill>
                  <a:srgbClr val="FFFFFF"/>
                </a:solidFill>
              </a:rPr>
              <a:t>both the productivity of developers who use it and the software quality they </a:t>
            </a:r>
            <a:r>
              <a:rPr lang="en-US" dirty="0" smtClean="0">
                <a:solidFill>
                  <a:srgbClr val="FFFFFF"/>
                </a:solidFill>
              </a:rPr>
              <a:t>produce.</a:t>
            </a:r>
            <a:endParaRPr lang="en-US" dirty="0">
              <a:solidFill>
                <a:srgbClr val="FFFFFF"/>
              </a:solidFill>
            </a:endParaRPr>
          </a:p>
          <a:p>
            <a:pPr marL="285750" indent="-285750">
              <a:buFont typeface="Arial"/>
              <a:buChar char="•"/>
            </a:pPr>
            <a:endParaRPr lang="en-US"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4200"/>
    </mc:Choice>
    <mc:Fallback>
      <p:transition xmlns:p14="http://schemas.microsoft.com/office/powerpoint/2010/main" advClick="0" advTm="42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2000" fill="hold" nodeType="withEffect" p14:presetBounceEnd="48000">
                                      <p:stCondLst>
                                        <p:cond delay="200"/>
                                      </p:stCondLst>
                                      <p:childTnLst>
                                        <p:set>
                                          <p:cBhvr>
                                            <p:cTn id="6" dur="1" fill="hold">
                                              <p:stCondLst>
                                                <p:cond delay="0"/>
                                              </p:stCondLst>
                                            </p:cTn>
                                            <p:tgtEl>
                                              <p:spTgt spid="75"/>
                                            </p:tgtEl>
                                            <p:attrNameLst>
                                              <p:attrName>style.visibility</p:attrName>
                                            </p:attrNameLst>
                                          </p:cBhvr>
                                          <p:to>
                                            <p:strVal val="visible"/>
                                          </p:to>
                                        </p:set>
                                        <p:anim calcmode="lin" valueType="num" p14:bounceEnd="48000">
                                          <p:cBhvr additive="base">
                                            <p:cTn id="7" dur="1000" fill="hold"/>
                                            <p:tgtEl>
                                              <p:spTgt spid="75"/>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75"/>
                                            </p:tgtEl>
                                            <p:attrNameLst>
                                              <p:attrName>ppt_y</p:attrName>
                                            </p:attrNameLst>
                                          </p:cBhvr>
                                          <p:tavLst>
                                            <p:tav tm="0">
                                              <p:val>
                                                <p:strVal val="#ppt_y"/>
                                              </p:val>
                                            </p:tav>
                                            <p:tav tm="100000">
                                              <p:val>
                                                <p:strVal val="#ppt_y"/>
                                              </p:val>
                                            </p:tav>
                                          </p:tavLst>
                                        </p:anim>
                                      </p:childTnLst>
                                    </p:cTn>
                                  </p:par>
                                  <p:par>
                                    <p:cTn id="9" presetID="2" presetClass="entr" presetSubtype="2" accel="52000" fill="hold" nodeType="withEffect" p14:presetBounceEnd="48000">
                                      <p:stCondLst>
                                        <p:cond delay="200"/>
                                      </p:stCondLst>
                                      <p:childTnLst>
                                        <p:set>
                                          <p:cBhvr>
                                            <p:cTn id="10" dur="1" fill="hold">
                                              <p:stCondLst>
                                                <p:cond delay="0"/>
                                              </p:stCondLst>
                                            </p:cTn>
                                            <p:tgtEl>
                                              <p:spTgt spid="78"/>
                                            </p:tgtEl>
                                            <p:attrNameLst>
                                              <p:attrName>style.visibility</p:attrName>
                                            </p:attrNameLst>
                                          </p:cBhvr>
                                          <p:to>
                                            <p:strVal val="visible"/>
                                          </p:to>
                                        </p:set>
                                        <p:anim calcmode="lin" valueType="num" p14:bounceEnd="48000">
                                          <p:cBhvr additive="base">
                                            <p:cTn id="11" dur="1000" fill="hold"/>
                                            <p:tgtEl>
                                              <p:spTgt spid="78"/>
                                            </p:tgtEl>
                                            <p:attrNameLst>
                                              <p:attrName>ppt_x</p:attrName>
                                            </p:attrNameLst>
                                          </p:cBhvr>
                                          <p:tavLst>
                                            <p:tav tm="0">
                                              <p:val>
                                                <p:strVal val="1+#ppt_w/2"/>
                                              </p:val>
                                            </p:tav>
                                            <p:tav tm="100000">
                                              <p:val>
                                                <p:strVal val="#ppt_x"/>
                                              </p:val>
                                            </p:tav>
                                          </p:tavLst>
                                        </p:anim>
                                        <p:anim calcmode="lin" valueType="num" p14:bounceEnd="48000">
                                          <p:cBhvr additive="base">
                                            <p:cTn id="12" dur="1000" fill="hold"/>
                                            <p:tgtEl>
                                              <p:spTgt spid="78"/>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nodePh="1">
                                      <p:stCondLst>
                                        <p:cond delay="2000"/>
                                      </p:stCondLst>
                                      <p:endCondLst>
                                        <p:cond evt="begin" delay="0">
                                          <p:tn val="13"/>
                                        </p:cond>
                                      </p:end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xit" presetSubtype="0" fill="hold" grpId="1" nodeType="withEffect" nodePh="1">
                                      <p:stCondLst>
                                        <p:cond delay="2600"/>
                                      </p:stCondLst>
                                      <p:endCondLst>
                                        <p:cond evt="begin" delay="0">
                                          <p:tn val="16"/>
                                        </p:cond>
                                      </p:endCondLst>
                                      <p:childTnLst>
                                        <p:animEffect transition="out" filter="fade">
                                          <p:cBhvr>
                                            <p:cTn id="17" dur="250"/>
                                            <p:tgtEl>
                                              <p:spTgt spid="79"/>
                                            </p:tgtEl>
                                          </p:cBhvr>
                                        </p:animEffect>
                                        <p:set>
                                          <p:cBhvr>
                                            <p:cTn id="18" dur="1" fill="hold">
                                              <p:stCondLst>
                                                <p:cond delay="24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mc:Choice>
    <mc:Fallback>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2000" fill="hold" nodeType="withEffect">
                                      <p:stCondLst>
                                        <p:cond delay="20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par>
                                    <p:cTn id="9" presetID="2" presetClass="entr" presetSubtype="2" accel="52000" fill="hold" nodeType="withEffect">
                                      <p:stCondLst>
                                        <p:cond delay="20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fill="hold"/>
                                            <p:tgtEl>
                                              <p:spTgt spid="78"/>
                                            </p:tgtEl>
                                            <p:attrNameLst>
                                              <p:attrName>ppt_x</p:attrName>
                                            </p:attrNameLst>
                                          </p:cBhvr>
                                          <p:tavLst>
                                            <p:tav tm="0">
                                              <p:val>
                                                <p:strVal val="1+#ppt_w/2"/>
                                              </p:val>
                                            </p:tav>
                                            <p:tav tm="100000">
                                              <p:val>
                                                <p:strVal val="#ppt_x"/>
                                              </p:val>
                                            </p:tav>
                                          </p:tavLst>
                                        </p:anim>
                                        <p:anim calcmode="lin" valueType="num">
                                          <p:cBhvr additive="base">
                                            <p:cTn id="12" dur="1000" fill="hold"/>
                                            <p:tgtEl>
                                              <p:spTgt spid="78"/>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nodePh="1">
                                      <p:stCondLst>
                                        <p:cond delay="2000"/>
                                      </p:stCondLst>
                                      <p:endCondLst>
                                        <p:cond evt="begin" delay="0">
                                          <p:tn val="13"/>
                                        </p:cond>
                                      </p:end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xit" presetSubtype="0" fill="hold" grpId="1" nodeType="withEffect" nodePh="1">
                                      <p:stCondLst>
                                        <p:cond delay="2600"/>
                                      </p:stCondLst>
                                      <p:endCondLst>
                                        <p:cond evt="begin" delay="0">
                                          <p:tn val="16"/>
                                        </p:cond>
                                      </p:endCondLst>
                                      <p:childTnLst>
                                        <p:animEffect transition="out" filter="fade">
                                          <p:cBhvr>
                                            <p:cTn id="17" dur="250"/>
                                            <p:tgtEl>
                                              <p:spTgt spid="79"/>
                                            </p:tgtEl>
                                          </p:cBhvr>
                                        </p:animEffect>
                                        <p:set>
                                          <p:cBhvr>
                                            <p:cTn id="18" dur="1" fill="hold">
                                              <p:stCondLst>
                                                <p:cond delay="24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6987" y="0"/>
            <a:ext cx="3876675" cy="6858000"/>
          </a:xfrm>
          <a:prstGeom prst="rect">
            <a:avLst/>
          </a:prstGeom>
          <a:effectLst>
            <a:outerShdw dist="12700" dir="5400000" algn="ctr" rotWithShape="0">
              <a:srgbClr val="000000"/>
            </a:outerShdw>
            <a:softEdge rad="0"/>
          </a:effectLst>
          <a:extLst>
            <a:ext uri="{53640926-AAD7-44d8-BBD7-CCE9431645EC}">
              <a14:shadowObscured xmlns:a14="http://schemas.microsoft.com/office/drawing/2010/main" val="1"/>
            </a:ext>
          </a:extLst>
        </p:spPr>
      </p:pic>
      <p:sp>
        <p:nvSpPr>
          <p:cNvPr id="2" name="TextBox 1"/>
          <p:cNvSpPr txBox="1"/>
          <p:nvPr/>
        </p:nvSpPr>
        <p:spPr>
          <a:xfrm rot="692253">
            <a:off x="801719" y="1931946"/>
            <a:ext cx="2053112" cy="707886"/>
          </a:xfrm>
          <a:prstGeom prst="rect">
            <a:avLst/>
          </a:prstGeom>
          <a:noFill/>
        </p:spPr>
        <p:txBody>
          <a:bodyPr wrap="square" rtlCol="0">
            <a:spAutoFit/>
          </a:bodyPr>
          <a:lstStyle/>
          <a:p>
            <a:r>
              <a:rPr lang="en-US" sz="4000" dirty="0" smtClean="0">
                <a:solidFill>
                  <a:srgbClr val="FFFFFF"/>
                </a:solidFill>
              </a:rPr>
              <a:t>GOALS</a:t>
            </a:r>
            <a:endParaRPr lang="en-US" sz="4000" dirty="0">
              <a:solidFill>
                <a:srgbClr val="FFFFFF"/>
              </a:solidFill>
            </a:endParaRPr>
          </a:p>
        </p:txBody>
      </p:sp>
      <p:sp>
        <p:nvSpPr>
          <p:cNvPr id="3" name="TextBox 2"/>
          <p:cNvSpPr txBox="1"/>
          <p:nvPr/>
        </p:nvSpPr>
        <p:spPr>
          <a:xfrm>
            <a:off x="3671431" y="490420"/>
            <a:ext cx="5117371" cy="6032422"/>
          </a:xfrm>
          <a:prstGeom prst="rect">
            <a:avLst/>
          </a:prstGeom>
          <a:noFill/>
        </p:spPr>
        <p:txBody>
          <a:bodyPr wrap="square" rtlCol="0">
            <a:spAutoFit/>
          </a:bodyPr>
          <a:lstStyle/>
          <a:p>
            <a:pPr marL="285750" indent="-285750">
              <a:buFont typeface="Arial"/>
              <a:buChar char="•"/>
            </a:pPr>
            <a:r>
              <a:rPr lang="en-US" sz="2400" baseline="30000" dirty="0">
                <a:solidFill>
                  <a:srgbClr val="FFFFFF"/>
                </a:solidFill>
              </a:rPr>
              <a:t>The main goal of the Cleanroom process is to develop software, which has no defects or errors or bugs right after the development itself i.e., even before any testing is performed</a:t>
            </a:r>
            <a:r>
              <a:rPr lang="en-US" sz="2400" baseline="30000" dirty="0" smtClean="0">
                <a:solidFill>
                  <a:srgbClr val="FFFFFF"/>
                </a:solidFill>
              </a:rPr>
              <a:t>.</a:t>
            </a:r>
            <a:br>
              <a:rPr lang="en-US" sz="2400" baseline="30000" dirty="0" smtClean="0">
                <a:solidFill>
                  <a:srgbClr val="FFFFFF"/>
                </a:solidFill>
              </a:rPr>
            </a:br>
            <a:endParaRPr lang="en-US" sz="2400" baseline="30000" dirty="0" smtClean="0">
              <a:solidFill>
                <a:srgbClr val="FFFFFF"/>
              </a:solidFill>
            </a:endParaRPr>
          </a:p>
          <a:p>
            <a:pPr marL="285750" indent="-285750">
              <a:buFont typeface="Arial"/>
              <a:buChar char="•"/>
            </a:pPr>
            <a:r>
              <a:rPr lang="en-US" sz="2400" b="1" dirty="0" smtClean="0">
                <a:solidFill>
                  <a:srgbClr val="FFFFFF"/>
                </a:solidFill>
              </a:rPr>
              <a:t>- Manageable </a:t>
            </a:r>
            <a:r>
              <a:rPr lang="en-US" sz="2400" b="1" dirty="0">
                <a:solidFill>
                  <a:srgbClr val="FFFFFF"/>
                </a:solidFill>
              </a:rPr>
              <a:t>Development </a:t>
            </a:r>
            <a:endParaRPr lang="en-US" sz="2400" dirty="0">
              <a:solidFill>
                <a:srgbClr val="FFFFFF"/>
              </a:solidFill>
            </a:endParaRPr>
          </a:p>
          <a:p>
            <a:pPr marL="742950" lvl="1" indent="-285750">
              <a:buFont typeface="Arial"/>
              <a:buChar char="•"/>
            </a:pPr>
            <a:r>
              <a:rPr lang="en-US" dirty="0" smtClean="0">
                <a:solidFill>
                  <a:srgbClr val="FFFFFF"/>
                </a:solidFill>
              </a:rPr>
              <a:t>Maintenance </a:t>
            </a:r>
            <a:r>
              <a:rPr lang="en-US" dirty="0">
                <a:solidFill>
                  <a:srgbClr val="FFFFFF"/>
                </a:solidFill>
              </a:rPr>
              <a:t>of intellectual control of software development by the managers and the technical teams is a very important aspect in software development. </a:t>
            </a:r>
            <a:r>
              <a:rPr lang="en-US" dirty="0" smtClean="0">
                <a:solidFill>
                  <a:srgbClr val="FFFFFF"/>
                </a:solidFill>
              </a:rPr>
              <a:t/>
            </a:r>
            <a:br>
              <a:rPr lang="en-US" dirty="0" smtClean="0">
                <a:solidFill>
                  <a:srgbClr val="FFFFFF"/>
                </a:solidFill>
              </a:rPr>
            </a:br>
            <a:endParaRPr lang="en-US" dirty="0">
              <a:solidFill>
                <a:srgbClr val="FFFFFF"/>
              </a:solidFill>
            </a:endParaRPr>
          </a:p>
          <a:p>
            <a:pPr marL="285750" indent="-285750">
              <a:buFont typeface="Arial"/>
              <a:buChar char="•"/>
            </a:pPr>
            <a:r>
              <a:rPr lang="en-US" sz="2400" b="1" dirty="0" smtClean="0">
                <a:solidFill>
                  <a:srgbClr val="FFFFFF"/>
                </a:solidFill>
              </a:rPr>
              <a:t>- No </a:t>
            </a:r>
            <a:r>
              <a:rPr lang="en-US" sz="2400" b="1" dirty="0">
                <a:solidFill>
                  <a:srgbClr val="FFFFFF"/>
                </a:solidFill>
              </a:rPr>
              <a:t>Failures in Use </a:t>
            </a:r>
            <a:endParaRPr lang="en-US" sz="2400" dirty="0">
              <a:solidFill>
                <a:srgbClr val="FFFFFF"/>
              </a:solidFill>
            </a:endParaRPr>
          </a:p>
          <a:p>
            <a:pPr marL="742950" lvl="1" indent="-285750">
              <a:buFont typeface="Arial"/>
              <a:buChar char="•"/>
            </a:pPr>
            <a:r>
              <a:rPr lang="en-US" dirty="0">
                <a:solidFill>
                  <a:srgbClr val="FFFFFF"/>
                </a:solidFill>
              </a:rPr>
              <a:t>In Cleanroom, development teams use rigorous specification, design, and verification practices, coupled with testing practices that provide valid measures of development performance in approaching the goal of zero defects. </a:t>
            </a:r>
          </a:p>
          <a:p>
            <a:pPr marL="742950" lvl="1" indent="-285750">
              <a:buFont typeface="Arial"/>
              <a:buChar char="•"/>
            </a:pPr>
            <a:endParaRPr lang="en-US" sz="24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060" y="490419"/>
            <a:ext cx="6563311" cy="523220"/>
          </a:xfrm>
          <a:prstGeom prst="rect">
            <a:avLst/>
          </a:prstGeom>
          <a:noFill/>
        </p:spPr>
        <p:txBody>
          <a:bodyPr wrap="square" rtlCol="0">
            <a:spAutoFit/>
          </a:bodyPr>
          <a:lstStyle/>
          <a:p>
            <a:r>
              <a:rPr lang="en-US" sz="2800" b="1" dirty="0" smtClean="0">
                <a:solidFill>
                  <a:srgbClr val="FFFFFF"/>
                </a:solidFill>
              </a:rPr>
              <a:t>DEFINING ELEMENTS OF CLEANROOM</a:t>
            </a:r>
            <a:endParaRPr lang="en-US" sz="2800" b="1" dirty="0">
              <a:solidFill>
                <a:srgbClr val="FFFFFF"/>
              </a:solidFill>
            </a:endParaRPr>
          </a:p>
        </p:txBody>
      </p:sp>
      <p:sp>
        <p:nvSpPr>
          <p:cNvPr id="3" name="TextBox 2"/>
          <p:cNvSpPr txBox="1"/>
          <p:nvPr/>
        </p:nvSpPr>
        <p:spPr>
          <a:xfrm>
            <a:off x="1106459" y="1207183"/>
            <a:ext cx="6978233" cy="923330"/>
          </a:xfrm>
          <a:prstGeom prst="rect">
            <a:avLst/>
          </a:prstGeom>
          <a:noFill/>
        </p:spPr>
        <p:txBody>
          <a:bodyPr wrap="square" rtlCol="0">
            <a:spAutoFit/>
          </a:bodyPr>
          <a:lstStyle/>
          <a:p>
            <a:r>
              <a:rPr lang="en-US" dirty="0">
                <a:solidFill>
                  <a:srgbClr val="FFFFFF"/>
                </a:solidFill>
              </a:rPr>
              <a:t>There is a set of defining elements or major technologies that uniquely characterize the Cleanroom Software Engineering </a:t>
            </a:r>
            <a:endParaRPr lang="en-US" dirty="0">
              <a:solidFill>
                <a:srgbClr val="FFFFFF"/>
              </a:solidFill>
            </a:endParaRPr>
          </a:p>
          <a:p>
            <a:endParaRPr lang="en-US" dirty="0"/>
          </a:p>
        </p:txBody>
      </p:sp>
      <p:sp>
        <p:nvSpPr>
          <p:cNvPr id="4" name="TextBox 3"/>
          <p:cNvSpPr txBox="1"/>
          <p:nvPr/>
        </p:nvSpPr>
        <p:spPr>
          <a:xfrm>
            <a:off x="766977" y="2049698"/>
            <a:ext cx="7632049" cy="3139321"/>
          </a:xfrm>
          <a:prstGeom prst="rect">
            <a:avLst/>
          </a:prstGeom>
          <a:noFill/>
        </p:spPr>
        <p:txBody>
          <a:bodyPr wrap="square" rtlCol="0">
            <a:spAutoFit/>
          </a:bodyPr>
          <a:lstStyle/>
          <a:p>
            <a:pPr marL="285750" indent="-285750">
              <a:buFont typeface="Arial"/>
              <a:buChar char="•"/>
            </a:pPr>
            <a:r>
              <a:rPr lang="en-US" dirty="0" smtClean="0">
                <a:solidFill>
                  <a:srgbClr val="FFFFFF"/>
                </a:solidFill>
              </a:rPr>
              <a:t>INCREMENTAL DEVELOPMENT</a:t>
            </a:r>
            <a:br>
              <a:rPr lang="en-US" dirty="0" smtClean="0">
                <a:solidFill>
                  <a:srgbClr val="FFFFFF"/>
                </a:solidFill>
              </a:rPr>
            </a:br>
            <a:r>
              <a:rPr lang="en-US" dirty="0" smtClean="0">
                <a:solidFill>
                  <a:srgbClr val="FFFFFF"/>
                </a:solidFill>
              </a:rPr>
              <a:t>Incremental </a:t>
            </a:r>
            <a:r>
              <a:rPr lang="en-US" dirty="0">
                <a:solidFill>
                  <a:srgbClr val="FFFFFF"/>
                </a:solidFill>
              </a:rPr>
              <a:t>development plan organizes a Cleanroom project into an orderly sequence of development cycles, with some amount of end user function developed in each cycle. </a:t>
            </a:r>
            <a:endParaRPr lang="en-US" dirty="0" smtClean="0">
              <a:solidFill>
                <a:srgbClr val="FFFFFF"/>
              </a:solidFill>
            </a:endParaRPr>
          </a:p>
          <a:p>
            <a:pPr marL="285750" indent="-285750">
              <a:buFont typeface="Arial"/>
              <a:buChar char="•"/>
            </a:pPr>
            <a:endParaRPr lang="en-US" dirty="0">
              <a:solidFill>
                <a:srgbClr val="FFFFFF"/>
              </a:solidFill>
            </a:endParaRPr>
          </a:p>
          <a:p>
            <a:pPr marL="285750" indent="-285750">
              <a:buFont typeface="Arial"/>
              <a:buChar char="•"/>
            </a:pPr>
            <a:r>
              <a:rPr lang="en-US" dirty="0" smtClean="0">
                <a:solidFill>
                  <a:srgbClr val="FFFFFF"/>
                </a:solidFill>
              </a:rPr>
              <a:t>FUNCTIONAL SPECIFICATION</a:t>
            </a:r>
            <a:br>
              <a:rPr lang="en-US" dirty="0" smtClean="0">
                <a:solidFill>
                  <a:srgbClr val="FFFFFF"/>
                </a:solidFill>
              </a:rPr>
            </a:br>
            <a:r>
              <a:rPr lang="en-US" dirty="0">
                <a:solidFill>
                  <a:srgbClr val="FFFFFF"/>
                </a:solidFill>
              </a:rPr>
              <a:t>The specification team creates the Functional Specification document to satisfy the software requirements. </a:t>
            </a:r>
            <a:endParaRPr lang="en-US" dirty="0">
              <a:solidFill>
                <a:srgbClr val="FFFFFF"/>
              </a:solidFill>
            </a:endParaRPr>
          </a:p>
          <a:p>
            <a:pPr marL="742950" lvl="1" indent="-285750">
              <a:buFont typeface="Arial"/>
              <a:buChar char="•"/>
            </a:pPr>
            <a:r>
              <a:rPr lang="en-US" dirty="0">
                <a:solidFill>
                  <a:srgbClr val="FFFFFF"/>
                </a:solidFill>
              </a:rPr>
              <a:t>Black Box </a:t>
            </a:r>
            <a:endParaRPr lang="en-US" dirty="0">
              <a:solidFill>
                <a:srgbClr val="FFFFFF"/>
              </a:solidFill>
            </a:endParaRPr>
          </a:p>
          <a:p>
            <a:pPr marL="742950" lvl="1" indent="-285750">
              <a:buFont typeface="Arial"/>
              <a:buChar char="•"/>
            </a:pPr>
            <a:r>
              <a:rPr lang="en-US" dirty="0" smtClean="0">
                <a:solidFill>
                  <a:srgbClr val="FFFFFF"/>
                </a:solidFill>
              </a:rPr>
              <a:t>State Box</a:t>
            </a:r>
          </a:p>
          <a:p>
            <a:pPr marL="742950" lvl="1" indent="-285750">
              <a:buFont typeface="Arial"/>
              <a:buChar char="•"/>
            </a:pPr>
            <a:r>
              <a:rPr lang="en-US" dirty="0" smtClean="0">
                <a:solidFill>
                  <a:srgbClr val="FFFFFF"/>
                </a:solidFill>
              </a:rPr>
              <a:t>Clear Box</a:t>
            </a:r>
            <a:endParaRPr lang="en-US" dirty="0">
              <a:solidFill>
                <a:srgbClr val="FFFFFF"/>
              </a:solidFill>
            </a:endParaRPr>
          </a:p>
        </p:txBody>
      </p:sp>
      <p:sp>
        <p:nvSpPr>
          <p:cNvPr id="5" name="TextBox 4"/>
          <p:cNvSpPr txBox="1"/>
          <p:nvPr/>
        </p:nvSpPr>
        <p:spPr>
          <a:xfrm>
            <a:off x="766976" y="5180832"/>
            <a:ext cx="7242275" cy="923330"/>
          </a:xfrm>
          <a:prstGeom prst="rect">
            <a:avLst/>
          </a:prstGeom>
          <a:noFill/>
        </p:spPr>
        <p:txBody>
          <a:bodyPr wrap="square" rtlCol="0">
            <a:spAutoFit/>
          </a:bodyPr>
          <a:lstStyle/>
          <a:p>
            <a:pPr marL="285750" indent="-285750">
              <a:buFont typeface="Arial"/>
              <a:buChar char="•"/>
            </a:pPr>
            <a:r>
              <a:rPr lang="en-US" dirty="0" smtClean="0">
                <a:solidFill>
                  <a:srgbClr val="FFFFFF"/>
                </a:solidFill>
              </a:rPr>
              <a:t>DESIGN AND VERIFICATION</a:t>
            </a:r>
            <a:br>
              <a:rPr lang="en-US" dirty="0" smtClean="0">
                <a:solidFill>
                  <a:srgbClr val="FFFFFF"/>
                </a:solidFill>
              </a:rPr>
            </a:br>
            <a:endParaRPr lang="en-US" dirty="0" smtClean="0">
              <a:solidFill>
                <a:srgbClr val="FFFFFF"/>
              </a:solidFill>
            </a:endParaRPr>
          </a:p>
          <a:p>
            <a:pPr marL="285750" indent="-285750">
              <a:buFont typeface="Arial"/>
              <a:buChar char="•"/>
            </a:pPr>
            <a:r>
              <a:rPr lang="en-US" dirty="0" smtClean="0">
                <a:solidFill>
                  <a:srgbClr val="FFFFFF"/>
                </a:solidFill>
              </a:rPr>
              <a:t>QUALITY ERTIFICATION</a:t>
            </a:r>
            <a:endParaRPr lang="en-US" dirty="0">
              <a:solidFill>
                <a:srgbClr val="FFFFFF"/>
              </a:solidFill>
            </a:endParaRPr>
          </a:p>
        </p:txBody>
      </p:sp>
    </p:spTree>
    <p:extLst>
      <p:ext uri="{BB962C8B-B14F-4D97-AF65-F5344CB8AC3E}">
        <p14:creationId xmlns:p14="http://schemas.microsoft.com/office/powerpoint/2010/main" val="23806262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1"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17332" y="4541873"/>
            <a:ext cx="1813227" cy="2316127"/>
          </a:xfrm>
          <a:prstGeom prst="rect">
            <a:avLst/>
          </a:prstGeom>
          <a:effectLst>
            <a:outerShdw blurRad="50800" dist="12700" dir="5400000" algn="ctr" rotWithShape="0">
              <a:srgbClr val="000000">
                <a:alpha val="96000"/>
              </a:srgbClr>
            </a:outerShdw>
            <a:softEdge rad="0"/>
          </a:effectLst>
        </p:spPr>
      </p:pic>
      <p:pic>
        <p:nvPicPr>
          <p:cNvPr id="5223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6235" y="3341989"/>
            <a:ext cx="1801432" cy="3654334"/>
          </a:xfrm>
          <a:prstGeom prst="rect">
            <a:avLst/>
          </a:prstGeom>
          <a:effectLst>
            <a:outerShdw blurRad="50800" dist="12700" dir="5400000" algn="ctr" rotWithShape="0">
              <a:srgbClr val="000000">
                <a:alpha val="43137"/>
              </a:srgbClr>
            </a:outerShdw>
            <a:softEdge rad="0"/>
          </a:effectLst>
        </p:spPr>
      </p:pic>
      <p:pic>
        <p:nvPicPr>
          <p:cNvPr id="522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60183" y="3563953"/>
            <a:ext cx="2007310" cy="3294047"/>
          </a:xfrm>
          <a:prstGeom prst="rect">
            <a:avLst/>
          </a:prstGeom>
          <a:effectLst>
            <a:outerShdw blurRad="50800" dist="12700" dir="5400000" algn="ctr" rotWithShape="0">
              <a:srgbClr val="000000">
                <a:alpha val="43137"/>
              </a:srgbClr>
            </a:outerShdw>
            <a:softEdge rad="0"/>
          </a:effectLst>
        </p:spPr>
      </p:pic>
      <p:pic>
        <p:nvPicPr>
          <p:cNvPr id="52229"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83080" y="3358075"/>
            <a:ext cx="2419066" cy="3499925"/>
          </a:xfrm>
          <a:prstGeom prst="rect">
            <a:avLst/>
          </a:prstGeom>
          <a:effectLst>
            <a:outerShdw blurRad="50800" dist="12700" dir="5400000" algn="ctr" rotWithShape="0">
              <a:srgbClr val="000000">
                <a:alpha val="43137"/>
              </a:srgbClr>
            </a:outerShdw>
            <a:softEdge rad="0"/>
          </a:effectLst>
        </p:spPr>
      </p:pic>
      <p:pic>
        <p:nvPicPr>
          <p:cNvPr id="8"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21338089">
            <a:off x="1060927" y="2985191"/>
            <a:ext cx="1132328" cy="977920"/>
          </a:xfrm>
          <a:prstGeom prst="rect">
            <a:avLst/>
          </a:prstGeom>
        </p:spPr>
      </p:pic>
      <p:pic>
        <p:nvPicPr>
          <p:cNvPr id="9" name="Picture 7"/>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71811" y="3069378"/>
            <a:ext cx="1286737" cy="977920"/>
          </a:xfrm>
          <a:prstGeom prst="rect">
            <a:avLst/>
          </a:prstGeom>
        </p:spPr>
      </p:pic>
      <p:pic>
        <p:nvPicPr>
          <p:cNvPr id="10" name="Picture 8"/>
          <p:cNvPicPr>
            <a:picLocks noChangeAspect="1" noChangeArrowheads="1"/>
          </p:cNvPicPr>
          <p:nvPr/>
        </p:nvPicPr>
        <p:blipFill>
          <a:blip r:embed="rId11" cstate="email">
            <a:extLst>
              <a:ext uri="{28A0092B-C50C-407E-A947-70E740481C1C}">
                <a14:useLocalDpi xmlns:a14="http://schemas.microsoft.com/office/drawing/2010/main"/>
              </a:ext>
            </a:extLst>
          </a:blip>
          <a:srcRect l="20833" t="32222" r="53334" b="37778"/>
          <a:stretch>
            <a:fillRect/>
          </a:stretch>
        </p:blipFill>
        <p:spPr bwMode="auto">
          <a:xfrm rot="21095142">
            <a:off x="2632676" y="2484519"/>
            <a:ext cx="1595554" cy="1389676"/>
          </a:xfrm>
          <a:prstGeom prst="rect">
            <a:avLst/>
          </a:prstGeom>
        </p:spPr>
      </p:pic>
      <p:pic>
        <p:nvPicPr>
          <p:cNvPr id="11" name="Picture 9"/>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44354" y="4195096"/>
            <a:ext cx="1132328" cy="772042"/>
          </a:xfrm>
          <a:prstGeom prst="rect">
            <a:avLst/>
          </a:prstGeom>
        </p:spPr>
      </p:pic>
      <p:pic>
        <p:nvPicPr>
          <p:cNvPr id="12" name="Picture 1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737116" y="1787990"/>
            <a:ext cx="1474505" cy="1644641"/>
          </a:xfrm>
          <a:prstGeom prst="rect">
            <a:avLst/>
          </a:prstGeom>
        </p:spPr>
      </p:pic>
      <p:pic>
        <p:nvPicPr>
          <p:cNvPr id="13" name="Picture 11"/>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04111" y="1468851"/>
            <a:ext cx="1531218" cy="1644641"/>
          </a:xfrm>
          <a:prstGeom prst="rect">
            <a:avLst/>
          </a:prstGeom>
        </p:spPr>
      </p:pic>
      <p:pic>
        <p:nvPicPr>
          <p:cNvPr id="14" name="Picture 12"/>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745873" y="2399885"/>
            <a:ext cx="2041623" cy="1928200"/>
          </a:xfrm>
          <a:prstGeom prst="rect">
            <a:avLst/>
          </a:prstGeom>
        </p:spPr>
      </p:pic>
      <p:pic>
        <p:nvPicPr>
          <p:cNvPr id="15" name="Picture 14"/>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635415" y="1483831"/>
            <a:ext cx="1591608" cy="1500659"/>
          </a:xfrm>
          <a:prstGeom prst="rect">
            <a:avLst/>
          </a:prstGeom>
        </p:spPr>
      </p:pic>
      <p:pic>
        <p:nvPicPr>
          <p:cNvPr id="2" name="08_Your_Audience_Deserves_T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143474" y="5800922"/>
            <a:ext cx="329191" cy="329191"/>
          </a:xfrm>
          <a:prstGeom prst="rect">
            <a:avLst/>
          </a:prstGeom>
        </p:spPr>
      </p:pic>
      <p:sp>
        <p:nvSpPr>
          <p:cNvPr id="3" name="TextBox 2"/>
          <p:cNvSpPr txBox="1"/>
          <p:nvPr/>
        </p:nvSpPr>
        <p:spPr>
          <a:xfrm>
            <a:off x="238894" y="289222"/>
            <a:ext cx="8716505" cy="461665"/>
          </a:xfrm>
          <a:prstGeom prst="rect">
            <a:avLst/>
          </a:prstGeom>
          <a:noFill/>
        </p:spPr>
        <p:txBody>
          <a:bodyPr wrap="square" rtlCol="0">
            <a:spAutoFit/>
          </a:bodyPr>
          <a:lstStyle/>
          <a:p>
            <a:r>
              <a:rPr lang="en-US" sz="3600" b="1" baseline="30000" dirty="0">
                <a:solidFill>
                  <a:srgbClr val="FFFFFF"/>
                </a:solidFill>
              </a:rPr>
              <a:t>CLEANROOM SOFTWARE ENGINEERING REFERENCE MODEL</a:t>
            </a:r>
            <a:endParaRPr lang="en-US" sz="3600" dirty="0">
              <a:solidFill>
                <a:srgbClr val="FFFFFF"/>
              </a:solidFill>
            </a:endParaRPr>
          </a:p>
        </p:txBody>
      </p:sp>
      <p:sp>
        <p:nvSpPr>
          <p:cNvPr id="4" name="TextBox 3"/>
          <p:cNvSpPr txBox="1"/>
          <p:nvPr/>
        </p:nvSpPr>
        <p:spPr>
          <a:xfrm>
            <a:off x="427495" y="1244909"/>
            <a:ext cx="1898583" cy="369332"/>
          </a:xfrm>
          <a:prstGeom prst="rect">
            <a:avLst/>
          </a:prstGeom>
          <a:noFill/>
        </p:spPr>
        <p:txBody>
          <a:bodyPr wrap="square" rtlCol="0">
            <a:spAutoFit/>
          </a:bodyPr>
          <a:lstStyle/>
          <a:p>
            <a:r>
              <a:rPr lang="en-US" dirty="0" smtClean="0">
                <a:solidFill>
                  <a:srgbClr val="FFFFFF"/>
                </a:solidFill>
              </a:rPr>
              <a:t>MANAGEMENT</a:t>
            </a:r>
            <a:endParaRPr lang="en-US" dirty="0">
              <a:solidFill>
                <a:srgbClr val="FFFFFF"/>
              </a:solidFill>
            </a:endParaRPr>
          </a:p>
        </p:txBody>
      </p:sp>
      <p:sp>
        <p:nvSpPr>
          <p:cNvPr id="5" name="TextBox 4"/>
          <p:cNvSpPr txBox="1"/>
          <p:nvPr/>
        </p:nvSpPr>
        <p:spPr>
          <a:xfrm>
            <a:off x="2665560" y="1257483"/>
            <a:ext cx="1873435" cy="369332"/>
          </a:xfrm>
          <a:prstGeom prst="rect">
            <a:avLst/>
          </a:prstGeom>
          <a:noFill/>
        </p:spPr>
        <p:txBody>
          <a:bodyPr wrap="square" rtlCol="0">
            <a:spAutoFit/>
          </a:bodyPr>
          <a:lstStyle/>
          <a:p>
            <a:r>
              <a:rPr lang="en-US" dirty="0" smtClean="0">
                <a:solidFill>
                  <a:srgbClr val="FFFFFF"/>
                </a:solidFill>
              </a:rPr>
              <a:t>SPECIFICATION</a:t>
            </a:r>
            <a:endParaRPr lang="en-US" dirty="0">
              <a:solidFill>
                <a:srgbClr val="FFFFFF"/>
              </a:solidFill>
            </a:endParaRPr>
          </a:p>
        </p:txBody>
      </p:sp>
      <p:sp>
        <p:nvSpPr>
          <p:cNvPr id="6" name="TextBox 5"/>
          <p:cNvSpPr txBox="1"/>
          <p:nvPr/>
        </p:nvSpPr>
        <p:spPr>
          <a:xfrm>
            <a:off x="4652156" y="1597004"/>
            <a:ext cx="1898582" cy="369332"/>
          </a:xfrm>
          <a:prstGeom prst="rect">
            <a:avLst/>
          </a:prstGeom>
          <a:noFill/>
        </p:spPr>
        <p:txBody>
          <a:bodyPr wrap="square" rtlCol="0">
            <a:spAutoFit/>
          </a:bodyPr>
          <a:lstStyle/>
          <a:p>
            <a:r>
              <a:rPr lang="en-US" dirty="0" smtClean="0">
                <a:solidFill>
                  <a:srgbClr val="FFFFFF"/>
                </a:solidFill>
              </a:rPr>
              <a:t>DEVELOPMENT</a:t>
            </a:r>
            <a:endParaRPr lang="en-US" dirty="0">
              <a:solidFill>
                <a:srgbClr val="FFFFFF"/>
              </a:solidFill>
            </a:endParaRPr>
          </a:p>
        </p:txBody>
      </p:sp>
      <p:sp>
        <p:nvSpPr>
          <p:cNvPr id="7" name="TextBox 6"/>
          <p:cNvSpPr txBox="1"/>
          <p:nvPr/>
        </p:nvSpPr>
        <p:spPr>
          <a:xfrm>
            <a:off x="6789632" y="2213170"/>
            <a:ext cx="1860862" cy="369332"/>
          </a:xfrm>
          <a:prstGeom prst="rect">
            <a:avLst/>
          </a:prstGeom>
          <a:noFill/>
        </p:spPr>
        <p:txBody>
          <a:bodyPr wrap="square" rtlCol="0">
            <a:spAutoFit/>
          </a:bodyPr>
          <a:lstStyle/>
          <a:p>
            <a:r>
              <a:rPr lang="en-US" dirty="0" smtClean="0">
                <a:solidFill>
                  <a:srgbClr val="FFFFFF"/>
                </a:solidFill>
              </a:rPr>
              <a:t>CERTIFICATION</a:t>
            </a:r>
            <a:endParaRPr lang="en-US"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6900"/>
    </mc:Choice>
    <mc:Fallback>
      <p:transition xmlns:p14="http://schemas.microsoft.com/office/powerpoint/2010/main" advClick="0" advTm="69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accel="20000" fill="hold" nodeType="withEffect" p14:presetBounceEnd="82667">
                                      <p:stCondLst>
                                        <p:cond delay="0"/>
                                      </p:stCondLst>
                                      <p:childTnLst>
                                        <p:set>
                                          <p:cBhvr>
                                            <p:cTn id="8" dur="1" fill="hold">
                                              <p:stCondLst>
                                                <p:cond delay="0"/>
                                              </p:stCondLst>
                                            </p:cTn>
                                            <p:tgtEl>
                                              <p:spTgt spid="52229"/>
                                            </p:tgtEl>
                                            <p:attrNameLst>
                                              <p:attrName>style.visibility</p:attrName>
                                            </p:attrNameLst>
                                          </p:cBhvr>
                                          <p:to>
                                            <p:strVal val="visible"/>
                                          </p:to>
                                        </p:set>
                                        <p:anim calcmode="lin" valueType="num" p14:bounceEnd="82667">
                                          <p:cBhvr additive="base">
                                            <p:cTn id="9" dur="750" fill="hold"/>
                                            <p:tgtEl>
                                              <p:spTgt spid="52229"/>
                                            </p:tgtEl>
                                            <p:attrNameLst>
                                              <p:attrName>ppt_x</p:attrName>
                                            </p:attrNameLst>
                                          </p:cBhvr>
                                          <p:tavLst>
                                            <p:tav tm="0">
                                              <p:val>
                                                <p:strVal val="#ppt_x"/>
                                              </p:val>
                                            </p:tav>
                                            <p:tav tm="100000">
                                              <p:val>
                                                <p:strVal val="#ppt_x"/>
                                              </p:val>
                                            </p:tav>
                                          </p:tavLst>
                                        </p:anim>
                                        <p:anim calcmode="lin" valueType="num" p14:bounceEnd="82667">
                                          <p:cBhvr additive="base">
                                            <p:cTn id="10" dur="750" fill="hold"/>
                                            <p:tgtEl>
                                              <p:spTgt spid="52229"/>
                                            </p:tgtEl>
                                            <p:attrNameLst>
                                              <p:attrName>ppt_y</p:attrName>
                                            </p:attrNameLst>
                                          </p:cBhvr>
                                          <p:tavLst>
                                            <p:tav tm="0">
                                              <p:val>
                                                <p:strVal val="1+#ppt_h/2"/>
                                              </p:val>
                                            </p:tav>
                                            <p:tav tm="100000">
                                              <p:val>
                                                <p:strVal val="#ppt_y"/>
                                              </p:val>
                                            </p:tav>
                                          </p:tavLst>
                                        </p:anim>
                                      </p:childTnLst>
                                    </p:cTn>
                                  </p:par>
                                  <p:par>
                                    <p:cTn id="11" presetID="2" presetClass="entr" presetSubtype="4" accel="20000" fill="hold" nodeType="withEffect" p14:presetBounceEnd="82667">
                                      <p:stCondLst>
                                        <p:cond delay="200"/>
                                      </p:stCondLst>
                                      <p:childTnLst>
                                        <p:set>
                                          <p:cBhvr>
                                            <p:cTn id="12" dur="1" fill="hold">
                                              <p:stCondLst>
                                                <p:cond delay="0"/>
                                              </p:stCondLst>
                                            </p:cTn>
                                            <p:tgtEl>
                                              <p:spTgt spid="52228"/>
                                            </p:tgtEl>
                                            <p:attrNameLst>
                                              <p:attrName>style.visibility</p:attrName>
                                            </p:attrNameLst>
                                          </p:cBhvr>
                                          <p:to>
                                            <p:strVal val="visible"/>
                                          </p:to>
                                        </p:set>
                                        <p:anim calcmode="lin" valueType="num" p14:bounceEnd="82667">
                                          <p:cBhvr additive="base">
                                            <p:cTn id="13" dur="750" fill="hold"/>
                                            <p:tgtEl>
                                              <p:spTgt spid="52228"/>
                                            </p:tgtEl>
                                            <p:attrNameLst>
                                              <p:attrName>ppt_x</p:attrName>
                                            </p:attrNameLst>
                                          </p:cBhvr>
                                          <p:tavLst>
                                            <p:tav tm="0">
                                              <p:val>
                                                <p:strVal val="#ppt_x"/>
                                              </p:val>
                                            </p:tav>
                                            <p:tav tm="100000">
                                              <p:val>
                                                <p:strVal val="#ppt_x"/>
                                              </p:val>
                                            </p:tav>
                                          </p:tavLst>
                                        </p:anim>
                                        <p:anim calcmode="lin" valueType="num" p14:bounceEnd="82667">
                                          <p:cBhvr additive="base">
                                            <p:cTn id="14" dur="750" fill="hold"/>
                                            <p:tgtEl>
                                              <p:spTgt spid="52228"/>
                                            </p:tgtEl>
                                            <p:attrNameLst>
                                              <p:attrName>ppt_y</p:attrName>
                                            </p:attrNameLst>
                                          </p:cBhvr>
                                          <p:tavLst>
                                            <p:tav tm="0">
                                              <p:val>
                                                <p:strVal val="1+#ppt_h/2"/>
                                              </p:val>
                                            </p:tav>
                                            <p:tav tm="100000">
                                              <p:val>
                                                <p:strVal val="#ppt_y"/>
                                              </p:val>
                                            </p:tav>
                                          </p:tavLst>
                                        </p:anim>
                                      </p:childTnLst>
                                    </p:cTn>
                                  </p:par>
                                  <p:par>
                                    <p:cTn id="15" presetID="2" presetClass="entr" presetSubtype="4" accel="20000" fill="hold" nodeType="withEffect" p14:presetBounceEnd="82667">
                                      <p:stCondLst>
                                        <p:cond delay="400"/>
                                      </p:stCondLst>
                                      <p:childTnLst>
                                        <p:set>
                                          <p:cBhvr>
                                            <p:cTn id="16" dur="1" fill="hold">
                                              <p:stCondLst>
                                                <p:cond delay="0"/>
                                              </p:stCondLst>
                                            </p:cTn>
                                            <p:tgtEl>
                                              <p:spTgt spid="52230"/>
                                            </p:tgtEl>
                                            <p:attrNameLst>
                                              <p:attrName>style.visibility</p:attrName>
                                            </p:attrNameLst>
                                          </p:cBhvr>
                                          <p:to>
                                            <p:strVal val="visible"/>
                                          </p:to>
                                        </p:set>
                                        <p:anim calcmode="lin" valueType="num" p14:bounceEnd="82667">
                                          <p:cBhvr additive="base">
                                            <p:cTn id="17" dur="750" fill="hold"/>
                                            <p:tgtEl>
                                              <p:spTgt spid="52230"/>
                                            </p:tgtEl>
                                            <p:attrNameLst>
                                              <p:attrName>ppt_x</p:attrName>
                                            </p:attrNameLst>
                                          </p:cBhvr>
                                          <p:tavLst>
                                            <p:tav tm="0">
                                              <p:val>
                                                <p:strVal val="#ppt_x"/>
                                              </p:val>
                                            </p:tav>
                                            <p:tav tm="100000">
                                              <p:val>
                                                <p:strVal val="#ppt_x"/>
                                              </p:val>
                                            </p:tav>
                                          </p:tavLst>
                                        </p:anim>
                                        <p:anim calcmode="lin" valueType="num" p14:bounceEnd="82667">
                                          <p:cBhvr additive="base">
                                            <p:cTn id="18" dur="750" fill="hold"/>
                                            <p:tgtEl>
                                              <p:spTgt spid="52230"/>
                                            </p:tgtEl>
                                            <p:attrNameLst>
                                              <p:attrName>ppt_y</p:attrName>
                                            </p:attrNameLst>
                                          </p:cBhvr>
                                          <p:tavLst>
                                            <p:tav tm="0">
                                              <p:val>
                                                <p:strVal val="1+#ppt_h/2"/>
                                              </p:val>
                                            </p:tav>
                                            <p:tav tm="100000">
                                              <p:val>
                                                <p:strVal val="#ppt_y"/>
                                              </p:val>
                                            </p:tav>
                                          </p:tavLst>
                                        </p:anim>
                                      </p:childTnLst>
                                    </p:cTn>
                                  </p:par>
                                  <p:par>
                                    <p:cTn id="19" presetID="2" presetClass="entr" presetSubtype="4" accel="20000" fill="hold" nodeType="withEffect" p14:presetBounceEnd="82667">
                                      <p:stCondLst>
                                        <p:cond delay="600"/>
                                      </p:stCondLst>
                                      <p:childTnLst>
                                        <p:set>
                                          <p:cBhvr>
                                            <p:cTn id="20" dur="1" fill="hold">
                                              <p:stCondLst>
                                                <p:cond delay="0"/>
                                              </p:stCondLst>
                                            </p:cTn>
                                            <p:tgtEl>
                                              <p:spTgt spid="52231"/>
                                            </p:tgtEl>
                                            <p:attrNameLst>
                                              <p:attrName>style.visibility</p:attrName>
                                            </p:attrNameLst>
                                          </p:cBhvr>
                                          <p:to>
                                            <p:strVal val="visible"/>
                                          </p:to>
                                        </p:set>
                                        <p:anim calcmode="lin" valueType="num" p14:bounceEnd="82667">
                                          <p:cBhvr additive="base">
                                            <p:cTn id="21" dur="750" fill="hold"/>
                                            <p:tgtEl>
                                              <p:spTgt spid="52231"/>
                                            </p:tgtEl>
                                            <p:attrNameLst>
                                              <p:attrName>ppt_x</p:attrName>
                                            </p:attrNameLst>
                                          </p:cBhvr>
                                          <p:tavLst>
                                            <p:tav tm="0">
                                              <p:val>
                                                <p:strVal val="#ppt_x"/>
                                              </p:val>
                                            </p:tav>
                                            <p:tav tm="100000">
                                              <p:val>
                                                <p:strVal val="#ppt_x"/>
                                              </p:val>
                                            </p:tav>
                                          </p:tavLst>
                                        </p:anim>
                                        <p:anim calcmode="lin" valueType="num" p14:bounceEnd="82667">
                                          <p:cBhvr additive="base">
                                            <p:cTn id="22" dur="750" fill="hold"/>
                                            <p:tgtEl>
                                              <p:spTgt spid="52231"/>
                                            </p:tgtEl>
                                            <p:attrNameLst>
                                              <p:attrName>ppt_y</p:attrName>
                                            </p:attrNameLst>
                                          </p:cBhvr>
                                          <p:tavLst>
                                            <p:tav tm="0">
                                              <p:val>
                                                <p:strVal val="1+#ppt_h/2"/>
                                              </p:val>
                                            </p:tav>
                                            <p:tav tm="100000">
                                              <p:val>
                                                <p:strVal val="#ppt_y"/>
                                              </p:val>
                                            </p:tav>
                                          </p:tavLst>
                                        </p:anim>
                                      </p:childTnLst>
                                    </p:cTn>
                                  </p:par>
                                </p:childTnLst>
                              </p:cTn>
                            </p:par>
                            <p:par>
                              <p:cTn id="23" fill="hold">
                                <p:stCondLst>
                                  <p:cond delay="1350"/>
                                </p:stCondLst>
                                <p:childTnLst>
                                  <p:par>
                                    <p:cTn id="24" presetID="2" presetClass="entr" presetSubtype="1" fill="hold" nodeType="afterEffect" p14:presetBounceEnd="70000">
                                      <p:stCondLst>
                                        <p:cond delay="450"/>
                                      </p:stCondLst>
                                      <p:childTnLst>
                                        <p:set>
                                          <p:cBhvr>
                                            <p:cTn id="25" dur="1" fill="hold">
                                              <p:stCondLst>
                                                <p:cond delay="0"/>
                                              </p:stCondLst>
                                            </p:cTn>
                                            <p:tgtEl>
                                              <p:spTgt spid="10"/>
                                            </p:tgtEl>
                                            <p:attrNameLst>
                                              <p:attrName>style.visibility</p:attrName>
                                            </p:attrNameLst>
                                          </p:cBhvr>
                                          <p:to>
                                            <p:strVal val="visible"/>
                                          </p:to>
                                        </p:set>
                                        <p:anim calcmode="lin" valueType="num" p14:bounceEnd="70000">
                                          <p:cBhvr additive="base">
                                            <p:cTn id="26" dur="400" fill="hold"/>
                                            <p:tgtEl>
                                              <p:spTgt spid="10"/>
                                            </p:tgtEl>
                                            <p:attrNameLst>
                                              <p:attrName>ppt_x</p:attrName>
                                            </p:attrNameLst>
                                          </p:cBhvr>
                                          <p:tavLst>
                                            <p:tav tm="0">
                                              <p:val>
                                                <p:strVal val="#ppt_x"/>
                                              </p:val>
                                            </p:tav>
                                            <p:tav tm="100000">
                                              <p:val>
                                                <p:strVal val="#ppt_x"/>
                                              </p:val>
                                            </p:tav>
                                          </p:tavLst>
                                        </p:anim>
                                        <p:anim calcmode="lin" valueType="num" p14:bounceEnd="70000">
                                          <p:cBhvr additive="base">
                                            <p:cTn id="27" dur="4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14:presetBounceEnd="70000">
                                      <p:stCondLst>
                                        <p:cond delay="650"/>
                                      </p:stCondLst>
                                      <p:childTnLst>
                                        <p:set>
                                          <p:cBhvr>
                                            <p:cTn id="29" dur="1" fill="hold">
                                              <p:stCondLst>
                                                <p:cond delay="0"/>
                                              </p:stCondLst>
                                            </p:cTn>
                                            <p:tgtEl>
                                              <p:spTgt spid="9"/>
                                            </p:tgtEl>
                                            <p:attrNameLst>
                                              <p:attrName>style.visibility</p:attrName>
                                            </p:attrNameLst>
                                          </p:cBhvr>
                                          <p:to>
                                            <p:strVal val="visible"/>
                                          </p:to>
                                        </p:set>
                                        <p:anim calcmode="lin" valueType="num" p14:bounceEnd="70000">
                                          <p:cBhvr additive="base">
                                            <p:cTn id="30" dur="400" fill="hold"/>
                                            <p:tgtEl>
                                              <p:spTgt spid="9"/>
                                            </p:tgtEl>
                                            <p:attrNameLst>
                                              <p:attrName>ppt_x</p:attrName>
                                            </p:attrNameLst>
                                          </p:cBhvr>
                                          <p:tavLst>
                                            <p:tav tm="0">
                                              <p:val>
                                                <p:strVal val="#ppt_x"/>
                                              </p:val>
                                            </p:tav>
                                            <p:tav tm="100000">
                                              <p:val>
                                                <p:strVal val="#ppt_x"/>
                                              </p:val>
                                            </p:tav>
                                          </p:tavLst>
                                        </p:anim>
                                        <p:anim calcmode="lin" valueType="num" p14:bounceEnd="70000">
                                          <p:cBhvr additive="base">
                                            <p:cTn id="31" dur="400" fill="hold"/>
                                            <p:tgtEl>
                                              <p:spTgt spid="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70000">
                                      <p:stCondLst>
                                        <p:cond delay="850"/>
                                      </p:stCondLst>
                                      <p:childTnLst>
                                        <p:set>
                                          <p:cBhvr>
                                            <p:cTn id="33" dur="1" fill="hold">
                                              <p:stCondLst>
                                                <p:cond delay="0"/>
                                              </p:stCondLst>
                                            </p:cTn>
                                            <p:tgtEl>
                                              <p:spTgt spid="8"/>
                                            </p:tgtEl>
                                            <p:attrNameLst>
                                              <p:attrName>style.visibility</p:attrName>
                                            </p:attrNameLst>
                                          </p:cBhvr>
                                          <p:to>
                                            <p:strVal val="visible"/>
                                          </p:to>
                                        </p:set>
                                        <p:anim calcmode="lin" valueType="num" p14:bounceEnd="70000">
                                          <p:cBhvr additive="base">
                                            <p:cTn id="34" dur="400" fill="hold"/>
                                            <p:tgtEl>
                                              <p:spTgt spid="8"/>
                                            </p:tgtEl>
                                            <p:attrNameLst>
                                              <p:attrName>ppt_x</p:attrName>
                                            </p:attrNameLst>
                                          </p:cBhvr>
                                          <p:tavLst>
                                            <p:tav tm="0">
                                              <p:val>
                                                <p:strVal val="#ppt_x"/>
                                              </p:val>
                                            </p:tav>
                                            <p:tav tm="100000">
                                              <p:val>
                                                <p:strVal val="#ppt_x"/>
                                              </p:val>
                                            </p:tav>
                                          </p:tavLst>
                                        </p:anim>
                                        <p:anim calcmode="lin" valueType="num" p14:bounceEnd="70000">
                                          <p:cBhvr additive="base">
                                            <p:cTn id="35" dur="400" fill="hold"/>
                                            <p:tgtEl>
                                              <p:spTgt spid="8"/>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70000">
                                      <p:stCondLst>
                                        <p:cond delay="1050"/>
                                      </p:stCondLst>
                                      <p:childTnLst>
                                        <p:set>
                                          <p:cBhvr>
                                            <p:cTn id="37" dur="1" fill="hold">
                                              <p:stCondLst>
                                                <p:cond delay="0"/>
                                              </p:stCondLst>
                                            </p:cTn>
                                            <p:tgtEl>
                                              <p:spTgt spid="11"/>
                                            </p:tgtEl>
                                            <p:attrNameLst>
                                              <p:attrName>style.visibility</p:attrName>
                                            </p:attrNameLst>
                                          </p:cBhvr>
                                          <p:to>
                                            <p:strVal val="visible"/>
                                          </p:to>
                                        </p:set>
                                        <p:anim calcmode="lin" valueType="num" p14:bounceEnd="70000">
                                          <p:cBhvr additive="base">
                                            <p:cTn id="38" dur="400" fill="hold"/>
                                            <p:tgtEl>
                                              <p:spTgt spid="11"/>
                                            </p:tgtEl>
                                            <p:attrNameLst>
                                              <p:attrName>ppt_x</p:attrName>
                                            </p:attrNameLst>
                                          </p:cBhvr>
                                          <p:tavLst>
                                            <p:tav tm="0">
                                              <p:val>
                                                <p:strVal val="#ppt_x"/>
                                              </p:val>
                                            </p:tav>
                                            <p:tav tm="100000">
                                              <p:val>
                                                <p:strVal val="#ppt_x"/>
                                              </p:val>
                                            </p:tav>
                                          </p:tavLst>
                                        </p:anim>
                                        <p:anim calcmode="lin" valueType="num" p14:bounceEnd="70000">
                                          <p:cBhvr additive="base">
                                            <p:cTn id="39" dur="400" fill="hold"/>
                                            <p:tgtEl>
                                              <p:spTgt spid="11"/>
                                            </p:tgtEl>
                                            <p:attrNameLst>
                                              <p:attrName>ppt_y</p:attrName>
                                            </p:attrNameLst>
                                          </p:cBhvr>
                                          <p:tavLst>
                                            <p:tav tm="0">
                                              <p:val>
                                                <p:strVal val="0-#ppt_h/2"/>
                                              </p:val>
                                            </p:tav>
                                            <p:tav tm="100000">
                                              <p:val>
                                                <p:strVal val="#ppt_y"/>
                                              </p:val>
                                            </p:tav>
                                          </p:tavLst>
                                        </p:anim>
                                      </p:childTnLst>
                                    </p:cTn>
                                  </p:par>
                                </p:childTnLst>
                              </p:cTn>
                            </p:par>
                            <p:par>
                              <p:cTn id="40" fill="hold">
                                <p:stCondLst>
                                  <p:cond delay="2800"/>
                                </p:stCondLst>
                                <p:childTnLst>
                                  <p:par>
                                    <p:cTn id="41" presetID="23" presetClass="entr" presetSubtype="16" fill="hold"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200" fill="hold"/>
                                            <p:tgtEl>
                                              <p:spTgt spid="13"/>
                                            </p:tgtEl>
                                            <p:attrNameLst>
                                              <p:attrName>ppt_w</p:attrName>
                                            </p:attrNameLst>
                                          </p:cBhvr>
                                          <p:tavLst>
                                            <p:tav tm="0">
                                              <p:val>
                                                <p:fltVal val="0"/>
                                              </p:val>
                                            </p:tav>
                                            <p:tav tm="100000">
                                              <p:val>
                                                <p:strVal val="#ppt_w"/>
                                              </p:val>
                                            </p:tav>
                                          </p:tavLst>
                                        </p:anim>
                                        <p:anim calcmode="lin" valueType="num">
                                          <p:cBhvr>
                                            <p:cTn id="44" dur="200" fill="hold"/>
                                            <p:tgtEl>
                                              <p:spTgt spid="13"/>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6" presetClass="emph" presetSubtype="0" fill="hold" nodeType="afterEffect" p14:presetBounceEnd="30000">
                                      <p:stCondLst>
                                        <p:cond delay="0"/>
                                      </p:stCondLst>
                                      <p:childTnLst>
                                        <p:animScale p14:bounceEnd="30000">
                                          <p:cBhvr>
                                            <p:cTn id="47" dur="100" fill="hold"/>
                                            <p:tgtEl>
                                              <p:spTgt spid="13"/>
                                            </p:tgtEl>
                                          </p:cBhvr>
                                          <p:by x="95000" y="95000"/>
                                        </p:animScale>
                                      </p:childTnLst>
                                    </p:cTn>
                                  </p:par>
                                  <p:par>
                                    <p:cTn id="48" presetID="23" presetClass="entr" presetSubtype="16" fill="hold" nodeType="withEffect">
                                      <p:stCondLst>
                                        <p:cond delay="100"/>
                                      </p:stCondLst>
                                      <p:childTnLst>
                                        <p:set>
                                          <p:cBhvr>
                                            <p:cTn id="49" dur="1" fill="hold">
                                              <p:stCondLst>
                                                <p:cond delay="0"/>
                                              </p:stCondLst>
                                            </p:cTn>
                                            <p:tgtEl>
                                              <p:spTgt spid="15"/>
                                            </p:tgtEl>
                                            <p:attrNameLst>
                                              <p:attrName>style.visibility</p:attrName>
                                            </p:attrNameLst>
                                          </p:cBhvr>
                                          <p:to>
                                            <p:strVal val="visible"/>
                                          </p:to>
                                        </p:set>
                                        <p:anim calcmode="lin" valueType="num">
                                          <p:cBhvr>
                                            <p:cTn id="50" dur="200" fill="hold"/>
                                            <p:tgtEl>
                                              <p:spTgt spid="15"/>
                                            </p:tgtEl>
                                            <p:attrNameLst>
                                              <p:attrName>ppt_w</p:attrName>
                                            </p:attrNameLst>
                                          </p:cBhvr>
                                          <p:tavLst>
                                            <p:tav tm="0">
                                              <p:val>
                                                <p:fltVal val="0"/>
                                              </p:val>
                                            </p:tav>
                                            <p:tav tm="100000">
                                              <p:val>
                                                <p:strVal val="#ppt_w"/>
                                              </p:val>
                                            </p:tav>
                                          </p:tavLst>
                                        </p:anim>
                                        <p:anim calcmode="lin" valueType="num">
                                          <p:cBhvr>
                                            <p:cTn id="51" dur="200" fill="hold"/>
                                            <p:tgtEl>
                                              <p:spTgt spid="15"/>
                                            </p:tgtEl>
                                            <p:attrNameLst>
                                              <p:attrName>ppt_h</p:attrName>
                                            </p:attrNameLst>
                                          </p:cBhvr>
                                          <p:tavLst>
                                            <p:tav tm="0">
                                              <p:val>
                                                <p:fltVal val="0"/>
                                              </p:val>
                                            </p:tav>
                                            <p:tav tm="100000">
                                              <p:val>
                                                <p:strVal val="#ppt_h"/>
                                              </p:val>
                                            </p:tav>
                                          </p:tavLst>
                                        </p:anim>
                                      </p:childTnLst>
                                    </p:cTn>
                                  </p:par>
                                </p:childTnLst>
                              </p:cTn>
                            </p:par>
                            <p:par>
                              <p:cTn id="52" fill="hold">
                                <p:stCondLst>
                                  <p:cond delay="3700"/>
                                </p:stCondLst>
                                <p:childTnLst>
                                  <p:par>
                                    <p:cTn id="53" presetID="6" presetClass="emph" presetSubtype="0" fill="hold" nodeType="afterEffect" p14:presetBounceEnd="30000">
                                      <p:stCondLst>
                                        <p:cond delay="0"/>
                                      </p:stCondLst>
                                      <p:childTnLst>
                                        <p:animScale p14:bounceEnd="30000">
                                          <p:cBhvr>
                                            <p:cTn id="54" dur="100" fill="hold"/>
                                            <p:tgtEl>
                                              <p:spTgt spid="15"/>
                                            </p:tgtEl>
                                          </p:cBhvr>
                                          <p:by x="95000" y="95000"/>
                                        </p:animScale>
                                      </p:childTnLst>
                                    </p:cTn>
                                  </p:par>
                                  <p:par>
                                    <p:cTn id="55" presetID="23" presetClass="entr" presetSubtype="16" fill="hold" nodeType="withEffect">
                                      <p:stCondLst>
                                        <p:cond delay="1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200" fill="hold"/>
                                            <p:tgtEl>
                                              <p:spTgt spid="12"/>
                                            </p:tgtEl>
                                            <p:attrNameLst>
                                              <p:attrName>ppt_w</p:attrName>
                                            </p:attrNameLst>
                                          </p:cBhvr>
                                          <p:tavLst>
                                            <p:tav tm="0">
                                              <p:val>
                                                <p:fltVal val="0"/>
                                              </p:val>
                                            </p:tav>
                                            <p:tav tm="100000">
                                              <p:val>
                                                <p:strVal val="#ppt_w"/>
                                              </p:val>
                                            </p:tav>
                                          </p:tavLst>
                                        </p:anim>
                                        <p:anim calcmode="lin" valueType="num">
                                          <p:cBhvr>
                                            <p:cTn id="58" dur="200" fill="hold"/>
                                            <p:tgtEl>
                                              <p:spTgt spid="12"/>
                                            </p:tgtEl>
                                            <p:attrNameLst>
                                              <p:attrName>ppt_h</p:attrName>
                                            </p:attrNameLst>
                                          </p:cBhvr>
                                          <p:tavLst>
                                            <p:tav tm="0">
                                              <p:val>
                                                <p:fltVal val="0"/>
                                              </p:val>
                                            </p:tav>
                                            <p:tav tm="100000">
                                              <p:val>
                                                <p:strVal val="#ppt_h"/>
                                              </p:val>
                                            </p:tav>
                                          </p:tavLst>
                                        </p:anim>
                                      </p:childTnLst>
                                    </p:cTn>
                                  </p:par>
                                </p:childTnLst>
                              </p:cTn>
                            </p:par>
                            <p:par>
                              <p:cTn id="59" fill="hold">
                                <p:stCondLst>
                                  <p:cond delay="4000"/>
                                </p:stCondLst>
                                <p:childTnLst>
                                  <p:par>
                                    <p:cTn id="60" presetID="6" presetClass="emph" presetSubtype="0" fill="hold" nodeType="afterEffect" p14:presetBounceEnd="30000">
                                      <p:stCondLst>
                                        <p:cond delay="100"/>
                                      </p:stCondLst>
                                      <p:childTnLst>
                                        <p:animScale p14:bounceEnd="30000">
                                          <p:cBhvr>
                                            <p:cTn id="61" dur="100" fill="hold"/>
                                            <p:tgtEl>
                                              <p:spTgt spid="12"/>
                                            </p:tgtEl>
                                          </p:cBhvr>
                                          <p:by x="95000" y="95000"/>
                                        </p:animScale>
                                      </p:childTnLst>
                                    </p:cTn>
                                  </p:par>
                                  <p:par>
                                    <p:cTn id="62" presetID="23" presetClass="entr" presetSubtype="16" fill="hold"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p:cTn id="64" dur="200" fill="hold"/>
                                            <p:tgtEl>
                                              <p:spTgt spid="14"/>
                                            </p:tgtEl>
                                            <p:attrNameLst>
                                              <p:attrName>ppt_w</p:attrName>
                                            </p:attrNameLst>
                                          </p:cBhvr>
                                          <p:tavLst>
                                            <p:tav tm="0">
                                              <p:val>
                                                <p:fltVal val="0"/>
                                              </p:val>
                                            </p:tav>
                                            <p:tav tm="100000">
                                              <p:val>
                                                <p:strVal val="#ppt_w"/>
                                              </p:val>
                                            </p:tav>
                                          </p:tavLst>
                                        </p:anim>
                                        <p:anim calcmode="lin" valueType="num">
                                          <p:cBhvr>
                                            <p:cTn id="65" dur="200" fill="hold"/>
                                            <p:tgtEl>
                                              <p:spTgt spid="14"/>
                                            </p:tgtEl>
                                            <p:attrNameLst>
                                              <p:attrName>ppt_h</p:attrName>
                                            </p:attrNameLst>
                                          </p:cBhvr>
                                          <p:tavLst>
                                            <p:tav tm="0">
                                              <p:val>
                                                <p:fltVal val="0"/>
                                              </p:val>
                                            </p:tav>
                                            <p:tav tm="100000">
                                              <p:val>
                                                <p:strVal val="#ppt_h"/>
                                              </p:val>
                                            </p:tav>
                                          </p:tavLst>
                                        </p:anim>
                                      </p:childTnLst>
                                    </p:cTn>
                                  </p:par>
                                  <p:par>
                                    <p:cTn id="66" presetID="6" presetClass="emph" presetSubtype="0" fill="hold" nodeType="withEffect" p14:presetBounceEnd="30000">
                                      <p:stCondLst>
                                        <p:cond delay="400"/>
                                      </p:stCondLst>
                                      <p:childTnLst>
                                        <p:animScale p14:bounceEnd="30000">
                                          <p:cBhvr>
                                            <p:cTn id="67" dur="100" fill="hold"/>
                                            <p:tgtEl>
                                              <p:spTgt spid="14"/>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68" fill="hold" display="0">
                      <p:stCondLst>
                        <p:cond delay="indefinite"/>
                      </p:stCondLst>
                      <p:endCondLst>
                        <p:cond evt="onPrev" delay="0">
                          <p:tgtEl>
                            <p:sldTgt/>
                          </p:tgtEl>
                        </p:cond>
                        <p:cond evt="onStopAudio" delay="0">
                          <p:tgtEl>
                            <p:sldTgt/>
                          </p:tgtEl>
                        </p:cond>
                      </p:endCondLst>
                    </p:cTn>
                    <p:tgtEl>
                      <p:spTgt spid="2"/>
                    </p:tgtEl>
                  </p:cMediaNode>
                </p:audio>
              </p:childTnLst>
            </p:cTn>
          </p:par>
        </p:tnLst>
      </p:timing>
    </mc:Choice>
    <mc:Fallback>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accel="20000" fill="hold" nodeType="withEffect">
                                      <p:stCondLst>
                                        <p:cond delay="0"/>
                                      </p:stCondLst>
                                      <p:childTnLst>
                                        <p:set>
                                          <p:cBhvr>
                                            <p:cTn id="8" dur="1" fill="hold">
                                              <p:stCondLst>
                                                <p:cond delay="0"/>
                                              </p:stCondLst>
                                            </p:cTn>
                                            <p:tgtEl>
                                              <p:spTgt spid="52229"/>
                                            </p:tgtEl>
                                            <p:attrNameLst>
                                              <p:attrName>style.visibility</p:attrName>
                                            </p:attrNameLst>
                                          </p:cBhvr>
                                          <p:to>
                                            <p:strVal val="visible"/>
                                          </p:to>
                                        </p:set>
                                        <p:anim calcmode="lin" valueType="num">
                                          <p:cBhvr additive="base">
                                            <p:cTn id="9" dur="750" fill="hold"/>
                                            <p:tgtEl>
                                              <p:spTgt spid="52229"/>
                                            </p:tgtEl>
                                            <p:attrNameLst>
                                              <p:attrName>ppt_x</p:attrName>
                                            </p:attrNameLst>
                                          </p:cBhvr>
                                          <p:tavLst>
                                            <p:tav tm="0">
                                              <p:val>
                                                <p:strVal val="#ppt_x"/>
                                              </p:val>
                                            </p:tav>
                                            <p:tav tm="100000">
                                              <p:val>
                                                <p:strVal val="#ppt_x"/>
                                              </p:val>
                                            </p:tav>
                                          </p:tavLst>
                                        </p:anim>
                                        <p:anim calcmode="lin" valueType="num">
                                          <p:cBhvr additive="base">
                                            <p:cTn id="10" dur="750" fill="hold"/>
                                            <p:tgtEl>
                                              <p:spTgt spid="52229"/>
                                            </p:tgtEl>
                                            <p:attrNameLst>
                                              <p:attrName>ppt_y</p:attrName>
                                            </p:attrNameLst>
                                          </p:cBhvr>
                                          <p:tavLst>
                                            <p:tav tm="0">
                                              <p:val>
                                                <p:strVal val="1+#ppt_h/2"/>
                                              </p:val>
                                            </p:tav>
                                            <p:tav tm="100000">
                                              <p:val>
                                                <p:strVal val="#ppt_y"/>
                                              </p:val>
                                            </p:tav>
                                          </p:tavLst>
                                        </p:anim>
                                      </p:childTnLst>
                                    </p:cTn>
                                  </p:par>
                                  <p:par>
                                    <p:cTn id="11" presetID="2" presetClass="entr" presetSubtype="4" accel="20000" fill="hold" nodeType="withEffect">
                                      <p:stCondLst>
                                        <p:cond delay="200"/>
                                      </p:stCondLst>
                                      <p:childTnLst>
                                        <p:set>
                                          <p:cBhvr>
                                            <p:cTn id="12" dur="1" fill="hold">
                                              <p:stCondLst>
                                                <p:cond delay="0"/>
                                              </p:stCondLst>
                                            </p:cTn>
                                            <p:tgtEl>
                                              <p:spTgt spid="52228"/>
                                            </p:tgtEl>
                                            <p:attrNameLst>
                                              <p:attrName>style.visibility</p:attrName>
                                            </p:attrNameLst>
                                          </p:cBhvr>
                                          <p:to>
                                            <p:strVal val="visible"/>
                                          </p:to>
                                        </p:set>
                                        <p:anim calcmode="lin" valueType="num">
                                          <p:cBhvr additive="base">
                                            <p:cTn id="13" dur="750" fill="hold"/>
                                            <p:tgtEl>
                                              <p:spTgt spid="52228"/>
                                            </p:tgtEl>
                                            <p:attrNameLst>
                                              <p:attrName>ppt_x</p:attrName>
                                            </p:attrNameLst>
                                          </p:cBhvr>
                                          <p:tavLst>
                                            <p:tav tm="0">
                                              <p:val>
                                                <p:strVal val="#ppt_x"/>
                                              </p:val>
                                            </p:tav>
                                            <p:tav tm="100000">
                                              <p:val>
                                                <p:strVal val="#ppt_x"/>
                                              </p:val>
                                            </p:tav>
                                          </p:tavLst>
                                        </p:anim>
                                        <p:anim calcmode="lin" valueType="num">
                                          <p:cBhvr additive="base">
                                            <p:cTn id="14" dur="750" fill="hold"/>
                                            <p:tgtEl>
                                              <p:spTgt spid="52228"/>
                                            </p:tgtEl>
                                            <p:attrNameLst>
                                              <p:attrName>ppt_y</p:attrName>
                                            </p:attrNameLst>
                                          </p:cBhvr>
                                          <p:tavLst>
                                            <p:tav tm="0">
                                              <p:val>
                                                <p:strVal val="1+#ppt_h/2"/>
                                              </p:val>
                                            </p:tav>
                                            <p:tav tm="100000">
                                              <p:val>
                                                <p:strVal val="#ppt_y"/>
                                              </p:val>
                                            </p:tav>
                                          </p:tavLst>
                                        </p:anim>
                                      </p:childTnLst>
                                    </p:cTn>
                                  </p:par>
                                  <p:par>
                                    <p:cTn id="15" presetID="2" presetClass="entr" presetSubtype="4" accel="20000" fill="hold" nodeType="withEffect">
                                      <p:stCondLst>
                                        <p:cond delay="400"/>
                                      </p:stCondLst>
                                      <p:childTnLst>
                                        <p:set>
                                          <p:cBhvr>
                                            <p:cTn id="16" dur="1" fill="hold">
                                              <p:stCondLst>
                                                <p:cond delay="0"/>
                                              </p:stCondLst>
                                            </p:cTn>
                                            <p:tgtEl>
                                              <p:spTgt spid="52230"/>
                                            </p:tgtEl>
                                            <p:attrNameLst>
                                              <p:attrName>style.visibility</p:attrName>
                                            </p:attrNameLst>
                                          </p:cBhvr>
                                          <p:to>
                                            <p:strVal val="visible"/>
                                          </p:to>
                                        </p:set>
                                        <p:anim calcmode="lin" valueType="num">
                                          <p:cBhvr additive="base">
                                            <p:cTn id="17" dur="750" fill="hold"/>
                                            <p:tgtEl>
                                              <p:spTgt spid="52230"/>
                                            </p:tgtEl>
                                            <p:attrNameLst>
                                              <p:attrName>ppt_x</p:attrName>
                                            </p:attrNameLst>
                                          </p:cBhvr>
                                          <p:tavLst>
                                            <p:tav tm="0">
                                              <p:val>
                                                <p:strVal val="#ppt_x"/>
                                              </p:val>
                                            </p:tav>
                                            <p:tav tm="100000">
                                              <p:val>
                                                <p:strVal val="#ppt_x"/>
                                              </p:val>
                                            </p:tav>
                                          </p:tavLst>
                                        </p:anim>
                                        <p:anim calcmode="lin" valueType="num">
                                          <p:cBhvr additive="base">
                                            <p:cTn id="18" dur="750" fill="hold"/>
                                            <p:tgtEl>
                                              <p:spTgt spid="52230"/>
                                            </p:tgtEl>
                                            <p:attrNameLst>
                                              <p:attrName>ppt_y</p:attrName>
                                            </p:attrNameLst>
                                          </p:cBhvr>
                                          <p:tavLst>
                                            <p:tav tm="0">
                                              <p:val>
                                                <p:strVal val="1+#ppt_h/2"/>
                                              </p:val>
                                            </p:tav>
                                            <p:tav tm="100000">
                                              <p:val>
                                                <p:strVal val="#ppt_y"/>
                                              </p:val>
                                            </p:tav>
                                          </p:tavLst>
                                        </p:anim>
                                      </p:childTnLst>
                                    </p:cTn>
                                  </p:par>
                                  <p:par>
                                    <p:cTn id="19" presetID="2" presetClass="entr" presetSubtype="4" accel="20000" fill="hold" nodeType="withEffect">
                                      <p:stCondLst>
                                        <p:cond delay="600"/>
                                      </p:stCondLst>
                                      <p:childTnLst>
                                        <p:set>
                                          <p:cBhvr>
                                            <p:cTn id="20" dur="1" fill="hold">
                                              <p:stCondLst>
                                                <p:cond delay="0"/>
                                              </p:stCondLst>
                                            </p:cTn>
                                            <p:tgtEl>
                                              <p:spTgt spid="52231"/>
                                            </p:tgtEl>
                                            <p:attrNameLst>
                                              <p:attrName>style.visibility</p:attrName>
                                            </p:attrNameLst>
                                          </p:cBhvr>
                                          <p:to>
                                            <p:strVal val="visible"/>
                                          </p:to>
                                        </p:set>
                                        <p:anim calcmode="lin" valueType="num">
                                          <p:cBhvr additive="base">
                                            <p:cTn id="21" dur="750" fill="hold"/>
                                            <p:tgtEl>
                                              <p:spTgt spid="52231"/>
                                            </p:tgtEl>
                                            <p:attrNameLst>
                                              <p:attrName>ppt_x</p:attrName>
                                            </p:attrNameLst>
                                          </p:cBhvr>
                                          <p:tavLst>
                                            <p:tav tm="0">
                                              <p:val>
                                                <p:strVal val="#ppt_x"/>
                                              </p:val>
                                            </p:tav>
                                            <p:tav tm="100000">
                                              <p:val>
                                                <p:strVal val="#ppt_x"/>
                                              </p:val>
                                            </p:tav>
                                          </p:tavLst>
                                        </p:anim>
                                        <p:anim calcmode="lin" valueType="num">
                                          <p:cBhvr additive="base">
                                            <p:cTn id="22" dur="750" fill="hold"/>
                                            <p:tgtEl>
                                              <p:spTgt spid="52231"/>
                                            </p:tgtEl>
                                            <p:attrNameLst>
                                              <p:attrName>ppt_y</p:attrName>
                                            </p:attrNameLst>
                                          </p:cBhvr>
                                          <p:tavLst>
                                            <p:tav tm="0">
                                              <p:val>
                                                <p:strVal val="1+#ppt_h/2"/>
                                              </p:val>
                                            </p:tav>
                                            <p:tav tm="100000">
                                              <p:val>
                                                <p:strVal val="#ppt_y"/>
                                              </p:val>
                                            </p:tav>
                                          </p:tavLst>
                                        </p:anim>
                                      </p:childTnLst>
                                    </p:cTn>
                                  </p:par>
                                </p:childTnLst>
                              </p:cTn>
                            </p:par>
                            <p:par>
                              <p:cTn id="23" fill="hold">
                                <p:stCondLst>
                                  <p:cond delay="1350"/>
                                </p:stCondLst>
                                <p:childTnLst>
                                  <p:par>
                                    <p:cTn id="24" presetID="2" presetClass="entr" presetSubtype="1" fill="hold" nodeType="afterEffect">
                                      <p:stCondLst>
                                        <p:cond delay="4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400" fill="hold"/>
                                            <p:tgtEl>
                                              <p:spTgt spid="10"/>
                                            </p:tgtEl>
                                            <p:attrNameLst>
                                              <p:attrName>ppt_x</p:attrName>
                                            </p:attrNameLst>
                                          </p:cBhvr>
                                          <p:tavLst>
                                            <p:tav tm="0">
                                              <p:val>
                                                <p:strVal val="#ppt_x"/>
                                              </p:val>
                                            </p:tav>
                                            <p:tav tm="100000">
                                              <p:val>
                                                <p:strVal val="#ppt_x"/>
                                              </p:val>
                                            </p:tav>
                                          </p:tavLst>
                                        </p:anim>
                                        <p:anim calcmode="lin" valueType="num">
                                          <p:cBhvr additive="base">
                                            <p:cTn id="27" dur="4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65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400" fill="hold"/>
                                            <p:tgtEl>
                                              <p:spTgt spid="9"/>
                                            </p:tgtEl>
                                            <p:attrNameLst>
                                              <p:attrName>ppt_x</p:attrName>
                                            </p:attrNameLst>
                                          </p:cBhvr>
                                          <p:tavLst>
                                            <p:tav tm="0">
                                              <p:val>
                                                <p:strVal val="#ppt_x"/>
                                              </p:val>
                                            </p:tav>
                                            <p:tav tm="100000">
                                              <p:val>
                                                <p:strVal val="#ppt_x"/>
                                              </p:val>
                                            </p:tav>
                                          </p:tavLst>
                                        </p:anim>
                                        <p:anim calcmode="lin" valueType="num">
                                          <p:cBhvr additive="base">
                                            <p:cTn id="31" dur="400" fill="hold"/>
                                            <p:tgtEl>
                                              <p:spTgt spid="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85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400" fill="hold"/>
                                            <p:tgtEl>
                                              <p:spTgt spid="8"/>
                                            </p:tgtEl>
                                            <p:attrNameLst>
                                              <p:attrName>ppt_x</p:attrName>
                                            </p:attrNameLst>
                                          </p:cBhvr>
                                          <p:tavLst>
                                            <p:tav tm="0">
                                              <p:val>
                                                <p:strVal val="#ppt_x"/>
                                              </p:val>
                                            </p:tav>
                                            <p:tav tm="100000">
                                              <p:val>
                                                <p:strVal val="#ppt_x"/>
                                              </p:val>
                                            </p:tav>
                                          </p:tavLst>
                                        </p:anim>
                                        <p:anim calcmode="lin" valueType="num">
                                          <p:cBhvr additive="base">
                                            <p:cTn id="35" dur="400" fill="hold"/>
                                            <p:tgtEl>
                                              <p:spTgt spid="8"/>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105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400" fill="hold"/>
                                            <p:tgtEl>
                                              <p:spTgt spid="11"/>
                                            </p:tgtEl>
                                            <p:attrNameLst>
                                              <p:attrName>ppt_x</p:attrName>
                                            </p:attrNameLst>
                                          </p:cBhvr>
                                          <p:tavLst>
                                            <p:tav tm="0">
                                              <p:val>
                                                <p:strVal val="#ppt_x"/>
                                              </p:val>
                                            </p:tav>
                                            <p:tav tm="100000">
                                              <p:val>
                                                <p:strVal val="#ppt_x"/>
                                              </p:val>
                                            </p:tav>
                                          </p:tavLst>
                                        </p:anim>
                                        <p:anim calcmode="lin" valueType="num">
                                          <p:cBhvr additive="base">
                                            <p:cTn id="39" dur="400" fill="hold"/>
                                            <p:tgtEl>
                                              <p:spTgt spid="11"/>
                                            </p:tgtEl>
                                            <p:attrNameLst>
                                              <p:attrName>ppt_y</p:attrName>
                                            </p:attrNameLst>
                                          </p:cBhvr>
                                          <p:tavLst>
                                            <p:tav tm="0">
                                              <p:val>
                                                <p:strVal val="0-#ppt_h/2"/>
                                              </p:val>
                                            </p:tav>
                                            <p:tav tm="100000">
                                              <p:val>
                                                <p:strVal val="#ppt_y"/>
                                              </p:val>
                                            </p:tav>
                                          </p:tavLst>
                                        </p:anim>
                                      </p:childTnLst>
                                    </p:cTn>
                                  </p:par>
                                </p:childTnLst>
                              </p:cTn>
                            </p:par>
                            <p:par>
                              <p:cTn id="40" fill="hold">
                                <p:stCondLst>
                                  <p:cond delay="2800"/>
                                </p:stCondLst>
                                <p:childTnLst>
                                  <p:par>
                                    <p:cTn id="41" presetID="23" presetClass="entr" presetSubtype="16" fill="hold"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200" fill="hold"/>
                                            <p:tgtEl>
                                              <p:spTgt spid="13"/>
                                            </p:tgtEl>
                                            <p:attrNameLst>
                                              <p:attrName>ppt_w</p:attrName>
                                            </p:attrNameLst>
                                          </p:cBhvr>
                                          <p:tavLst>
                                            <p:tav tm="0">
                                              <p:val>
                                                <p:fltVal val="0"/>
                                              </p:val>
                                            </p:tav>
                                            <p:tav tm="100000">
                                              <p:val>
                                                <p:strVal val="#ppt_w"/>
                                              </p:val>
                                            </p:tav>
                                          </p:tavLst>
                                        </p:anim>
                                        <p:anim calcmode="lin" valueType="num">
                                          <p:cBhvr>
                                            <p:cTn id="44" dur="200" fill="hold"/>
                                            <p:tgtEl>
                                              <p:spTgt spid="13"/>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6" presetClass="emph" presetSubtype="0" fill="hold" nodeType="afterEffect">
                                      <p:stCondLst>
                                        <p:cond delay="0"/>
                                      </p:stCondLst>
                                      <p:childTnLst>
                                        <p:animScale>
                                          <p:cBhvr>
                                            <p:cTn id="47" dur="100" fill="hold"/>
                                            <p:tgtEl>
                                              <p:spTgt spid="13"/>
                                            </p:tgtEl>
                                          </p:cBhvr>
                                          <p:by x="95000" y="95000"/>
                                        </p:animScale>
                                      </p:childTnLst>
                                    </p:cTn>
                                  </p:par>
                                  <p:par>
                                    <p:cTn id="48" presetID="23" presetClass="entr" presetSubtype="16" fill="hold" nodeType="withEffect">
                                      <p:stCondLst>
                                        <p:cond delay="100"/>
                                      </p:stCondLst>
                                      <p:childTnLst>
                                        <p:set>
                                          <p:cBhvr>
                                            <p:cTn id="49" dur="1" fill="hold">
                                              <p:stCondLst>
                                                <p:cond delay="0"/>
                                              </p:stCondLst>
                                            </p:cTn>
                                            <p:tgtEl>
                                              <p:spTgt spid="15"/>
                                            </p:tgtEl>
                                            <p:attrNameLst>
                                              <p:attrName>style.visibility</p:attrName>
                                            </p:attrNameLst>
                                          </p:cBhvr>
                                          <p:to>
                                            <p:strVal val="visible"/>
                                          </p:to>
                                        </p:set>
                                        <p:anim calcmode="lin" valueType="num">
                                          <p:cBhvr>
                                            <p:cTn id="50" dur="200" fill="hold"/>
                                            <p:tgtEl>
                                              <p:spTgt spid="15"/>
                                            </p:tgtEl>
                                            <p:attrNameLst>
                                              <p:attrName>ppt_w</p:attrName>
                                            </p:attrNameLst>
                                          </p:cBhvr>
                                          <p:tavLst>
                                            <p:tav tm="0">
                                              <p:val>
                                                <p:fltVal val="0"/>
                                              </p:val>
                                            </p:tav>
                                            <p:tav tm="100000">
                                              <p:val>
                                                <p:strVal val="#ppt_w"/>
                                              </p:val>
                                            </p:tav>
                                          </p:tavLst>
                                        </p:anim>
                                        <p:anim calcmode="lin" valueType="num">
                                          <p:cBhvr>
                                            <p:cTn id="51" dur="200" fill="hold"/>
                                            <p:tgtEl>
                                              <p:spTgt spid="15"/>
                                            </p:tgtEl>
                                            <p:attrNameLst>
                                              <p:attrName>ppt_h</p:attrName>
                                            </p:attrNameLst>
                                          </p:cBhvr>
                                          <p:tavLst>
                                            <p:tav tm="0">
                                              <p:val>
                                                <p:fltVal val="0"/>
                                              </p:val>
                                            </p:tav>
                                            <p:tav tm="100000">
                                              <p:val>
                                                <p:strVal val="#ppt_h"/>
                                              </p:val>
                                            </p:tav>
                                          </p:tavLst>
                                        </p:anim>
                                      </p:childTnLst>
                                    </p:cTn>
                                  </p:par>
                                </p:childTnLst>
                              </p:cTn>
                            </p:par>
                            <p:par>
                              <p:cTn id="52" fill="hold">
                                <p:stCondLst>
                                  <p:cond delay="3700"/>
                                </p:stCondLst>
                                <p:childTnLst>
                                  <p:par>
                                    <p:cTn id="53" presetID="6" presetClass="emph" presetSubtype="0" fill="hold" nodeType="afterEffect">
                                      <p:stCondLst>
                                        <p:cond delay="0"/>
                                      </p:stCondLst>
                                      <p:childTnLst>
                                        <p:animScale>
                                          <p:cBhvr>
                                            <p:cTn id="54" dur="100" fill="hold"/>
                                            <p:tgtEl>
                                              <p:spTgt spid="15"/>
                                            </p:tgtEl>
                                          </p:cBhvr>
                                          <p:by x="95000" y="95000"/>
                                        </p:animScale>
                                      </p:childTnLst>
                                    </p:cTn>
                                  </p:par>
                                  <p:par>
                                    <p:cTn id="55" presetID="23" presetClass="entr" presetSubtype="16" fill="hold" nodeType="withEffect">
                                      <p:stCondLst>
                                        <p:cond delay="1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200" fill="hold"/>
                                            <p:tgtEl>
                                              <p:spTgt spid="12"/>
                                            </p:tgtEl>
                                            <p:attrNameLst>
                                              <p:attrName>ppt_w</p:attrName>
                                            </p:attrNameLst>
                                          </p:cBhvr>
                                          <p:tavLst>
                                            <p:tav tm="0">
                                              <p:val>
                                                <p:fltVal val="0"/>
                                              </p:val>
                                            </p:tav>
                                            <p:tav tm="100000">
                                              <p:val>
                                                <p:strVal val="#ppt_w"/>
                                              </p:val>
                                            </p:tav>
                                          </p:tavLst>
                                        </p:anim>
                                        <p:anim calcmode="lin" valueType="num">
                                          <p:cBhvr>
                                            <p:cTn id="58" dur="200" fill="hold"/>
                                            <p:tgtEl>
                                              <p:spTgt spid="12"/>
                                            </p:tgtEl>
                                            <p:attrNameLst>
                                              <p:attrName>ppt_h</p:attrName>
                                            </p:attrNameLst>
                                          </p:cBhvr>
                                          <p:tavLst>
                                            <p:tav tm="0">
                                              <p:val>
                                                <p:fltVal val="0"/>
                                              </p:val>
                                            </p:tav>
                                            <p:tav tm="100000">
                                              <p:val>
                                                <p:strVal val="#ppt_h"/>
                                              </p:val>
                                            </p:tav>
                                          </p:tavLst>
                                        </p:anim>
                                      </p:childTnLst>
                                    </p:cTn>
                                  </p:par>
                                </p:childTnLst>
                              </p:cTn>
                            </p:par>
                            <p:par>
                              <p:cTn id="59" fill="hold">
                                <p:stCondLst>
                                  <p:cond delay="4000"/>
                                </p:stCondLst>
                                <p:childTnLst>
                                  <p:par>
                                    <p:cTn id="60" presetID="6" presetClass="emph" presetSubtype="0" fill="hold" nodeType="afterEffect">
                                      <p:stCondLst>
                                        <p:cond delay="100"/>
                                      </p:stCondLst>
                                      <p:childTnLst>
                                        <p:animScale>
                                          <p:cBhvr>
                                            <p:cTn id="61" dur="100" fill="hold"/>
                                            <p:tgtEl>
                                              <p:spTgt spid="12"/>
                                            </p:tgtEl>
                                          </p:cBhvr>
                                          <p:by x="95000" y="95000"/>
                                        </p:animScale>
                                      </p:childTnLst>
                                    </p:cTn>
                                  </p:par>
                                  <p:par>
                                    <p:cTn id="62" presetID="23" presetClass="entr" presetSubtype="16" fill="hold"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p:cTn id="64" dur="200" fill="hold"/>
                                            <p:tgtEl>
                                              <p:spTgt spid="14"/>
                                            </p:tgtEl>
                                            <p:attrNameLst>
                                              <p:attrName>ppt_w</p:attrName>
                                            </p:attrNameLst>
                                          </p:cBhvr>
                                          <p:tavLst>
                                            <p:tav tm="0">
                                              <p:val>
                                                <p:fltVal val="0"/>
                                              </p:val>
                                            </p:tav>
                                            <p:tav tm="100000">
                                              <p:val>
                                                <p:strVal val="#ppt_w"/>
                                              </p:val>
                                            </p:tav>
                                          </p:tavLst>
                                        </p:anim>
                                        <p:anim calcmode="lin" valueType="num">
                                          <p:cBhvr>
                                            <p:cTn id="65" dur="200" fill="hold"/>
                                            <p:tgtEl>
                                              <p:spTgt spid="14"/>
                                            </p:tgtEl>
                                            <p:attrNameLst>
                                              <p:attrName>ppt_h</p:attrName>
                                            </p:attrNameLst>
                                          </p:cBhvr>
                                          <p:tavLst>
                                            <p:tav tm="0">
                                              <p:val>
                                                <p:fltVal val="0"/>
                                              </p:val>
                                            </p:tav>
                                            <p:tav tm="100000">
                                              <p:val>
                                                <p:strVal val="#ppt_h"/>
                                              </p:val>
                                            </p:tav>
                                          </p:tavLst>
                                        </p:anim>
                                      </p:childTnLst>
                                    </p:cTn>
                                  </p:par>
                                  <p:par>
                                    <p:cTn id="66" presetID="6" presetClass="emph" presetSubtype="0" fill="hold" nodeType="withEffect">
                                      <p:stCondLst>
                                        <p:cond delay="400"/>
                                      </p:stCondLst>
                                      <p:childTnLst>
                                        <p:animScale>
                                          <p:cBhvr>
                                            <p:cTn id="67" dur="100" fill="hold"/>
                                            <p:tgtEl>
                                              <p:spTgt spid="14"/>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68" fill="hold" display="0">
                      <p:stCondLst>
                        <p:cond delay="indefinite"/>
                      </p:stCondLst>
                      <p:endCondLst>
                        <p:cond evt="onPrev" delay="0">
                          <p:tgtEl>
                            <p:sldTgt/>
                          </p:tgtEl>
                        </p:cond>
                        <p:cond evt="onStopAudio" delay="0">
                          <p:tgtEl>
                            <p:sldTgt/>
                          </p:tgtEl>
                        </p:cond>
                      </p:endCondLst>
                    </p:cTn>
                    <p:tgtEl>
                      <p:spTgt spid="2"/>
                    </p:tgtEl>
                  </p:cMediaNode>
                </p:audio>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6096" y="414970"/>
            <a:ext cx="7958958" cy="830997"/>
          </a:xfrm>
          <a:prstGeom prst="rect">
            <a:avLst/>
          </a:prstGeom>
          <a:noFill/>
        </p:spPr>
        <p:txBody>
          <a:bodyPr wrap="square" rtlCol="0">
            <a:spAutoFit/>
          </a:bodyPr>
          <a:lstStyle/>
          <a:p>
            <a:r>
              <a:rPr lang="en-US" sz="2400" baseline="30000" dirty="0">
                <a:solidFill>
                  <a:srgbClr val="FFFFFF"/>
                </a:solidFill>
              </a:rPr>
              <a:t>The Cleanroom Software Engineering Reference Model (CRM), is usually represented in terms of set of 14 Cleanroom processes, which results into 20 work products.</a:t>
            </a:r>
            <a:endParaRPr lang="en-US" sz="2400" dirty="0">
              <a:solidFill>
                <a:srgbClr val="FFFFFF"/>
              </a:solidFill>
            </a:endParaRPr>
          </a:p>
        </p:txBody>
      </p:sp>
      <p:sp>
        <p:nvSpPr>
          <p:cNvPr id="3" name="TextBox 2"/>
          <p:cNvSpPr txBox="1"/>
          <p:nvPr/>
        </p:nvSpPr>
        <p:spPr>
          <a:xfrm>
            <a:off x="188601" y="1508980"/>
            <a:ext cx="2288357" cy="3693319"/>
          </a:xfrm>
          <a:prstGeom prst="rect">
            <a:avLst/>
          </a:prstGeom>
          <a:noFill/>
        </p:spPr>
        <p:txBody>
          <a:bodyPr wrap="square" rtlCol="0">
            <a:spAutoFit/>
          </a:bodyPr>
          <a:lstStyle/>
          <a:p>
            <a:pPr marL="342900" indent="-342900">
              <a:buAutoNum type="arabicPeriod"/>
            </a:pPr>
            <a:r>
              <a:rPr lang="en-US" dirty="0" smtClean="0">
                <a:solidFill>
                  <a:srgbClr val="FFFFFF"/>
                </a:solidFill>
              </a:rPr>
              <a:t>CLEANROOM MANAGEMENT PROCESS</a:t>
            </a:r>
            <a:br>
              <a:rPr lang="en-US" dirty="0" smtClean="0">
                <a:solidFill>
                  <a:srgbClr val="FFFFFF"/>
                </a:solidFill>
              </a:rPr>
            </a:br>
            <a:endParaRPr lang="en-US" dirty="0" smtClean="0">
              <a:solidFill>
                <a:srgbClr val="FFFFFF"/>
              </a:solidFill>
            </a:endParaRPr>
          </a:p>
          <a:p>
            <a:pPr marL="342900" indent="-342900">
              <a:buFont typeface="Arial"/>
              <a:buChar char="•"/>
            </a:pPr>
            <a:r>
              <a:rPr lang="en-US" dirty="0">
                <a:solidFill>
                  <a:srgbClr val="FFFFFF"/>
                </a:solidFill>
              </a:rPr>
              <a:t>Project planning </a:t>
            </a:r>
            <a:endParaRPr lang="en-US" dirty="0">
              <a:solidFill>
                <a:srgbClr val="FFFFFF"/>
              </a:solidFill>
            </a:endParaRPr>
          </a:p>
          <a:p>
            <a:pPr marL="342900" indent="-342900">
              <a:buFont typeface="Arial"/>
              <a:buChar char="•"/>
            </a:pPr>
            <a:r>
              <a:rPr lang="en-US" dirty="0">
                <a:solidFill>
                  <a:srgbClr val="FFFFFF"/>
                </a:solidFill>
              </a:rPr>
              <a:t>Project Management </a:t>
            </a:r>
            <a:endParaRPr lang="en-US" dirty="0">
              <a:solidFill>
                <a:srgbClr val="FFFFFF"/>
              </a:solidFill>
            </a:endParaRPr>
          </a:p>
          <a:p>
            <a:pPr marL="342900" indent="-342900">
              <a:buFont typeface="Arial"/>
              <a:buChar char="•"/>
            </a:pPr>
            <a:r>
              <a:rPr lang="en-US" dirty="0">
                <a:solidFill>
                  <a:srgbClr val="FFFFFF"/>
                </a:solidFill>
              </a:rPr>
              <a:t>Performance Improvement </a:t>
            </a:r>
            <a:endParaRPr lang="en-US" dirty="0">
              <a:solidFill>
                <a:srgbClr val="FFFFFF"/>
              </a:solidFill>
            </a:endParaRPr>
          </a:p>
          <a:p>
            <a:pPr marL="342900" indent="-342900">
              <a:buFont typeface="Arial"/>
              <a:buChar char="•"/>
            </a:pPr>
            <a:r>
              <a:rPr lang="en-US" dirty="0">
                <a:solidFill>
                  <a:srgbClr val="FFFFFF"/>
                </a:solidFill>
              </a:rPr>
              <a:t>Engineering Change </a:t>
            </a:r>
            <a:endParaRPr lang="en-US" dirty="0">
              <a:solidFill>
                <a:srgbClr val="FFFFFF"/>
              </a:solidFill>
            </a:endParaRPr>
          </a:p>
          <a:p>
            <a:pPr marL="342900" indent="-342900">
              <a:buFont typeface="Arial"/>
              <a:buChar char="•"/>
            </a:pPr>
            <a:endParaRPr lang="en-US" dirty="0">
              <a:solidFill>
                <a:srgbClr val="FFFFFF"/>
              </a:solidFill>
            </a:endParaRPr>
          </a:p>
        </p:txBody>
      </p:sp>
      <p:sp>
        <p:nvSpPr>
          <p:cNvPr id="4" name="TextBox 3"/>
          <p:cNvSpPr txBox="1"/>
          <p:nvPr/>
        </p:nvSpPr>
        <p:spPr>
          <a:xfrm>
            <a:off x="2527251" y="1508981"/>
            <a:ext cx="2175197" cy="4247317"/>
          </a:xfrm>
          <a:prstGeom prst="rect">
            <a:avLst/>
          </a:prstGeom>
          <a:noFill/>
        </p:spPr>
        <p:txBody>
          <a:bodyPr wrap="square" rtlCol="0">
            <a:spAutoFit/>
          </a:bodyPr>
          <a:lstStyle/>
          <a:p>
            <a:r>
              <a:rPr lang="en-US" dirty="0" smtClean="0">
                <a:solidFill>
                  <a:srgbClr val="FFFFFF"/>
                </a:solidFill>
              </a:rPr>
              <a:t>2. CLEANROOM</a:t>
            </a:r>
          </a:p>
          <a:p>
            <a:r>
              <a:rPr lang="en-US" dirty="0" smtClean="0">
                <a:solidFill>
                  <a:srgbClr val="FFFFFF"/>
                </a:solidFill>
              </a:rPr>
              <a:t>    SPECIFICATION</a:t>
            </a:r>
          </a:p>
          <a:p>
            <a:r>
              <a:rPr lang="en-US" dirty="0" smtClean="0">
                <a:solidFill>
                  <a:srgbClr val="FFFFFF"/>
                </a:solidFill>
              </a:rPr>
              <a:t>    PROCESS</a:t>
            </a:r>
          </a:p>
          <a:p>
            <a:endParaRPr lang="en-US" dirty="0">
              <a:solidFill>
                <a:srgbClr val="FFFFFF"/>
              </a:solidFill>
            </a:endParaRPr>
          </a:p>
          <a:p>
            <a:pPr marL="285750" indent="-285750">
              <a:buFont typeface="Arial"/>
              <a:buChar char="•"/>
            </a:pPr>
            <a:r>
              <a:rPr lang="en-US" dirty="0">
                <a:solidFill>
                  <a:srgbClr val="FFFFFF"/>
                </a:solidFill>
              </a:rPr>
              <a:t>Requirement Analysis </a:t>
            </a:r>
            <a:endParaRPr lang="en-US" dirty="0">
              <a:solidFill>
                <a:srgbClr val="FFFFFF"/>
              </a:solidFill>
            </a:endParaRPr>
          </a:p>
          <a:p>
            <a:pPr marL="285750" indent="-285750">
              <a:buFont typeface="Arial"/>
              <a:buChar char="•"/>
            </a:pPr>
            <a:r>
              <a:rPr lang="en-US" dirty="0">
                <a:solidFill>
                  <a:srgbClr val="FFFFFF"/>
                </a:solidFill>
              </a:rPr>
              <a:t>Function Specification </a:t>
            </a:r>
            <a:endParaRPr lang="en-US" dirty="0">
              <a:solidFill>
                <a:srgbClr val="FFFFFF"/>
              </a:solidFill>
            </a:endParaRPr>
          </a:p>
          <a:p>
            <a:pPr marL="285750" indent="-285750">
              <a:buFont typeface="Arial"/>
              <a:buChar char="•"/>
            </a:pPr>
            <a:r>
              <a:rPr lang="en-US" dirty="0">
                <a:solidFill>
                  <a:srgbClr val="FFFFFF"/>
                </a:solidFill>
              </a:rPr>
              <a:t>Usage Specification </a:t>
            </a:r>
            <a:endParaRPr lang="en-US" dirty="0">
              <a:solidFill>
                <a:srgbClr val="FFFFFF"/>
              </a:solidFill>
            </a:endParaRPr>
          </a:p>
          <a:p>
            <a:pPr marL="285750" indent="-285750">
              <a:buFont typeface="Arial"/>
              <a:buChar char="•"/>
            </a:pPr>
            <a:r>
              <a:rPr lang="en-US" dirty="0">
                <a:solidFill>
                  <a:srgbClr val="FFFFFF"/>
                </a:solidFill>
              </a:rPr>
              <a:t>Architecture Specification </a:t>
            </a:r>
            <a:endParaRPr lang="en-US" dirty="0">
              <a:solidFill>
                <a:srgbClr val="FFFFFF"/>
              </a:solidFill>
            </a:endParaRPr>
          </a:p>
          <a:p>
            <a:pPr marL="285750" indent="-285750">
              <a:buFont typeface="Arial"/>
              <a:buChar char="•"/>
            </a:pPr>
            <a:r>
              <a:rPr lang="en-US" dirty="0">
                <a:solidFill>
                  <a:srgbClr val="FFFFFF"/>
                </a:solidFill>
              </a:rPr>
              <a:t>Increment Planning </a:t>
            </a:r>
            <a:endParaRPr lang="en-US" dirty="0">
              <a:solidFill>
                <a:srgbClr val="FFFFFF"/>
              </a:solidFill>
            </a:endParaRPr>
          </a:p>
          <a:p>
            <a:pPr marL="285750" indent="-285750">
              <a:buFont typeface="Arial"/>
              <a:buChar char="•"/>
            </a:pPr>
            <a:endParaRPr lang="en-US" dirty="0">
              <a:solidFill>
                <a:srgbClr val="FFFFFF"/>
              </a:solidFill>
            </a:endParaRPr>
          </a:p>
        </p:txBody>
      </p:sp>
      <p:sp>
        <p:nvSpPr>
          <p:cNvPr id="5" name="TextBox 4"/>
          <p:cNvSpPr txBox="1"/>
          <p:nvPr/>
        </p:nvSpPr>
        <p:spPr>
          <a:xfrm>
            <a:off x="4639583" y="1508980"/>
            <a:ext cx="2263210" cy="3416320"/>
          </a:xfrm>
          <a:prstGeom prst="rect">
            <a:avLst/>
          </a:prstGeom>
          <a:noFill/>
        </p:spPr>
        <p:txBody>
          <a:bodyPr wrap="square" rtlCol="0">
            <a:spAutoFit/>
          </a:bodyPr>
          <a:lstStyle/>
          <a:p>
            <a:r>
              <a:rPr lang="en-US" dirty="0" smtClean="0">
                <a:solidFill>
                  <a:srgbClr val="FFFFFF"/>
                </a:solidFill>
              </a:rPr>
              <a:t>3. CLEANROOM</a:t>
            </a:r>
          </a:p>
          <a:p>
            <a:r>
              <a:rPr lang="en-US" dirty="0">
                <a:solidFill>
                  <a:srgbClr val="FFFFFF"/>
                </a:solidFill>
              </a:rPr>
              <a:t> </a:t>
            </a:r>
            <a:r>
              <a:rPr lang="en-US" dirty="0" smtClean="0">
                <a:solidFill>
                  <a:srgbClr val="FFFFFF"/>
                </a:solidFill>
              </a:rPr>
              <a:t>   DEVELOPMENT</a:t>
            </a:r>
          </a:p>
          <a:p>
            <a:r>
              <a:rPr lang="en-US" dirty="0">
                <a:solidFill>
                  <a:srgbClr val="FFFFFF"/>
                </a:solidFill>
              </a:rPr>
              <a:t> </a:t>
            </a:r>
            <a:r>
              <a:rPr lang="en-US" dirty="0" smtClean="0">
                <a:solidFill>
                  <a:srgbClr val="FFFFFF"/>
                </a:solidFill>
              </a:rPr>
              <a:t>   PROCESS</a:t>
            </a:r>
          </a:p>
          <a:p>
            <a:endParaRPr lang="en-US" dirty="0">
              <a:solidFill>
                <a:srgbClr val="FFFFFF"/>
              </a:solidFill>
            </a:endParaRPr>
          </a:p>
          <a:p>
            <a:pPr marL="285750" indent="-285750">
              <a:buFont typeface="Arial"/>
              <a:buChar char="•"/>
            </a:pPr>
            <a:r>
              <a:rPr lang="en-US" dirty="0">
                <a:solidFill>
                  <a:srgbClr val="FFFFFF"/>
                </a:solidFill>
              </a:rPr>
              <a:t>Software </a:t>
            </a:r>
            <a:r>
              <a:rPr lang="en-US" dirty="0" smtClean="0">
                <a:solidFill>
                  <a:srgbClr val="FFFFFF"/>
                </a:solidFill>
              </a:rPr>
              <a:t>Reengineering</a:t>
            </a:r>
            <a:endParaRPr lang="en-US" dirty="0">
              <a:solidFill>
                <a:srgbClr val="FFFFFF"/>
              </a:solidFill>
            </a:endParaRPr>
          </a:p>
          <a:p>
            <a:pPr marL="285750" indent="-285750">
              <a:buFont typeface="Arial"/>
              <a:buChar char="•"/>
            </a:pPr>
            <a:r>
              <a:rPr lang="en-US" dirty="0">
                <a:solidFill>
                  <a:srgbClr val="FFFFFF"/>
                </a:solidFill>
              </a:rPr>
              <a:t>Increment Design </a:t>
            </a:r>
            <a:endParaRPr lang="en-US" dirty="0" smtClean="0">
              <a:solidFill>
                <a:srgbClr val="FFFFFF"/>
              </a:solidFill>
            </a:endParaRPr>
          </a:p>
          <a:p>
            <a:pPr marL="285750" indent="-285750">
              <a:buFont typeface="Arial"/>
              <a:buChar char="•"/>
            </a:pPr>
            <a:r>
              <a:rPr lang="en-US" dirty="0">
                <a:solidFill>
                  <a:srgbClr val="FFFFFF"/>
                </a:solidFill>
              </a:rPr>
              <a:t>Correctness Verification </a:t>
            </a:r>
            <a:endParaRPr lang="en-US" dirty="0">
              <a:solidFill>
                <a:srgbClr val="FFFFFF"/>
              </a:solidFill>
            </a:endParaRPr>
          </a:p>
          <a:p>
            <a:pPr marL="285750" indent="-285750">
              <a:buFont typeface="Arial"/>
              <a:buChar char="•"/>
            </a:pPr>
            <a:endParaRPr lang="en-US" dirty="0">
              <a:solidFill>
                <a:srgbClr val="FFFFFF"/>
              </a:solidFill>
            </a:endParaRPr>
          </a:p>
          <a:p>
            <a:pPr marL="285750" indent="-285750">
              <a:buFont typeface="Arial"/>
              <a:buChar char="•"/>
            </a:pPr>
            <a:endParaRPr lang="en-US" dirty="0">
              <a:solidFill>
                <a:srgbClr val="FFFFFF"/>
              </a:solidFill>
            </a:endParaRPr>
          </a:p>
        </p:txBody>
      </p:sp>
      <p:sp>
        <p:nvSpPr>
          <p:cNvPr id="6" name="TextBox 5"/>
          <p:cNvSpPr txBox="1"/>
          <p:nvPr/>
        </p:nvSpPr>
        <p:spPr>
          <a:xfrm>
            <a:off x="6902793" y="1508980"/>
            <a:ext cx="2241207" cy="3139321"/>
          </a:xfrm>
          <a:prstGeom prst="rect">
            <a:avLst/>
          </a:prstGeom>
          <a:noFill/>
        </p:spPr>
        <p:txBody>
          <a:bodyPr wrap="square" rtlCol="0">
            <a:spAutoFit/>
          </a:bodyPr>
          <a:lstStyle/>
          <a:p>
            <a:r>
              <a:rPr lang="en-US" dirty="0" smtClean="0">
                <a:solidFill>
                  <a:srgbClr val="FFFFFF"/>
                </a:solidFill>
              </a:rPr>
              <a:t>4. CLEANROOM</a:t>
            </a:r>
          </a:p>
          <a:p>
            <a:r>
              <a:rPr lang="en-US" dirty="0">
                <a:solidFill>
                  <a:srgbClr val="FFFFFF"/>
                </a:solidFill>
              </a:rPr>
              <a:t> </a:t>
            </a:r>
            <a:r>
              <a:rPr lang="en-US" dirty="0" smtClean="0">
                <a:solidFill>
                  <a:srgbClr val="FFFFFF"/>
                </a:solidFill>
              </a:rPr>
              <a:t>   CERTIFICATION</a:t>
            </a:r>
          </a:p>
          <a:p>
            <a:r>
              <a:rPr lang="en-US" dirty="0" smtClean="0">
                <a:solidFill>
                  <a:srgbClr val="FFFFFF"/>
                </a:solidFill>
              </a:rPr>
              <a:t>    PROCESS</a:t>
            </a:r>
          </a:p>
          <a:p>
            <a:endParaRPr lang="en-US" dirty="0">
              <a:solidFill>
                <a:srgbClr val="FFFFFF"/>
              </a:solidFill>
            </a:endParaRPr>
          </a:p>
          <a:p>
            <a:pPr marL="285750" indent="-285750">
              <a:buFont typeface="Arial"/>
              <a:buChar char="•"/>
            </a:pPr>
            <a:r>
              <a:rPr lang="en-US" dirty="0">
                <a:solidFill>
                  <a:srgbClr val="FFFFFF"/>
                </a:solidFill>
              </a:rPr>
              <a:t>Usage Modeling and Test Planning </a:t>
            </a:r>
            <a:endParaRPr lang="en-US" dirty="0">
              <a:solidFill>
                <a:srgbClr val="FFFFFF"/>
              </a:solidFill>
            </a:endParaRPr>
          </a:p>
          <a:p>
            <a:pPr marL="285750" indent="-285750">
              <a:buFont typeface="Arial"/>
              <a:buChar char="•"/>
            </a:pPr>
            <a:r>
              <a:rPr lang="en-US" dirty="0">
                <a:solidFill>
                  <a:srgbClr val="FFFFFF"/>
                </a:solidFill>
              </a:rPr>
              <a:t>Statistical Testing and Certification </a:t>
            </a:r>
            <a:endParaRPr lang="en-US" dirty="0">
              <a:solidFill>
                <a:srgbClr val="FFFFFF"/>
              </a:solidFill>
            </a:endParaRPr>
          </a:p>
          <a:p>
            <a:pPr marL="285750" indent="-285750">
              <a:buFont typeface="Arial"/>
              <a:buChar char="•"/>
            </a:pPr>
            <a:endParaRPr lang="en-US" dirty="0">
              <a:solidFill>
                <a:srgbClr val="FFFFFF"/>
              </a:solidFill>
            </a:endParaRPr>
          </a:p>
        </p:txBody>
      </p:sp>
    </p:spTree>
    <p:extLst>
      <p:ext uri="{BB962C8B-B14F-4D97-AF65-F5344CB8AC3E}">
        <p14:creationId xmlns:p14="http://schemas.microsoft.com/office/powerpoint/2010/main" val="38826155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1109010" y="386664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5800" y="1295400"/>
            <a:ext cx="1447800" cy="1981200"/>
          </a:xfrm>
          <a:prstGeom prst="rect">
            <a:avLst/>
          </a:prstGeom>
        </p:spPr>
      </p:pic>
      <p:pic>
        <p:nvPicPr>
          <p:cNvPr id="33" name="Picture 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05200" y="1219200"/>
            <a:ext cx="457200" cy="838200"/>
          </a:xfrm>
          <a:prstGeom prst="rect">
            <a:avLst/>
          </a:prstGeom>
        </p:spPr>
      </p:pic>
      <p:pic>
        <p:nvPicPr>
          <p:cNvPr id="34"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9800" y="2286000"/>
            <a:ext cx="1219200" cy="2209800"/>
          </a:xfrm>
          <a:prstGeom prst="rect">
            <a:avLst/>
          </a:prstGeom>
        </p:spPr>
      </p:pic>
      <p:pic>
        <p:nvPicPr>
          <p:cNvPr id="35" name="Picture 1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9600" y="1905000"/>
            <a:ext cx="914400" cy="533400"/>
          </a:xfrm>
          <a:prstGeom prst="rect">
            <a:avLst/>
          </a:prstGeom>
        </p:spPr>
      </p:pic>
      <p:pic>
        <p:nvPicPr>
          <p:cNvPr id="36"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33600" y="3657600"/>
            <a:ext cx="609600" cy="2209800"/>
          </a:xfrm>
          <a:prstGeom prst="rect">
            <a:avLst/>
          </a:prstGeom>
        </p:spPr>
      </p:pic>
      <p:pic>
        <p:nvPicPr>
          <p:cNvPr id="37"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05000" y="1752600"/>
            <a:ext cx="838200" cy="2133600"/>
          </a:xfrm>
          <a:prstGeom prst="rect">
            <a:avLst/>
          </a:prstGeom>
        </p:spPr>
      </p:pic>
      <p:pic>
        <p:nvPicPr>
          <p:cNvPr id="38" name="Picture 5"/>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14400" y="3581400"/>
            <a:ext cx="1066800" cy="1905000"/>
          </a:xfrm>
          <a:prstGeom prst="rect">
            <a:avLst/>
          </a:prstGeom>
        </p:spPr>
      </p:pic>
      <p:pic>
        <p:nvPicPr>
          <p:cNvPr id="39" name="Picture 6"/>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2667000"/>
            <a:ext cx="2438400" cy="533400"/>
          </a:xfrm>
          <a:prstGeom prst="rect">
            <a:avLst/>
          </a:prstGeom>
        </p:spPr>
      </p:pic>
      <p:pic>
        <p:nvPicPr>
          <p:cNvPr id="40" name="Picture 7"/>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28600" y="2971800"/>
            <a:ext cx="2362200" cy="1676400"/>
          </a:xfrm>
          <a:prstGeom prst="rect">
            <a:avLst/>
          </a:prstGeom>
        </p:spPr>
      </p:pic>
      <p:pic>
        <p:nvPicPr>
          <p:cNvPr id="41" name="Picture 8"/>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743200" y="3276600"/>
            <a:ext cx="762000" cy="457200"/>
          </a:xfrm>
          <a:prstGeom prst="rect">
            <a:avLst/>
          </a:prstGeom>
        </p:spPr>
      </p:pic>
      <p:pic>
        <p:nvPicPr>
          <p:cNvPr id="42" name="Picture 1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743200" y="1219200"/>
            <a:ext cx="1905000" cy="1600200"/>
          </a:xfrm>
          <a:prstGeom prst="rect">
            <a:avLst/>
          </a:prstGeom>
        </p:spPr>
      </p:pic>
      <p:pic>
        <p:nvPicPr>
          <p:cNvPr id="43" name="Picture 16"/>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38200" y="4191000"/>
            <a:ext cx="838200" cy="609600"/>
          </a:xfrm>
          <a:prstGeom prst="rect">
            <a:avLst/>
          </a:prstGeom>
        </p:spPr>
      </p:pic>
      <p:pic>
        <p:nvPicPr>
          <p:cNvPr id="44" name="Picture 17"/>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57200" y="2743200"/>
            <a:ext cx="685800" cy="685800"/>
          </a:xfrm>
          <a:prstGeom prst="rect">
            <a:avLst/>
          </a:prstGeom>
        </p:spPr>
      </p:pic>
      <p:pic>
        <p:nvPicPr>
          <p:cNvPr id="45" name="Picture 18"/>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371600" y="4495800"/>
            <a:ext cx="381000" cy="762000"/>
          </a:xfrm>
          <a:prstGeom prst="rect">
            <a:avLst/>
          </a:prstGeom>
        </p:spPr>
      </p:pic>
      <p:pic>
        <p:nvPicPr>
          <p:cNvPr id="46" name="Picture 12"/>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2113" y="477838"/>
            <a:ext cx="1806575" cy="1558925"/>
          </a:xfrm>
          <a:prstGeom prst="rect">
            <a:avLst/>
          </a:prstGeom>
        </p:spPr>
      </p:pic>
      <p:pic>
        <p:nvPicPr>
          <p:cNvPr id="47" name="Picture 19"/>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016125" y="4981575"/>
            <a:ext cx="1149350" cy="1314450"/>
          </a:xfrm>
          <a:prstGeom prst="rect">
            <a:avLst/>
          </a:prstGeom>
        </p:spPr>
      </p:pic>
      <p:pic>
        <p:nvPicPr>
          <p:cNvPr id="48" name="Picture 20"/>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178050" y="790575"/>
            <a:ext cx="901700" cy="1314450"/>
          </a:xfrm>
          <a:prstGeom prst="rect">
            <a:avLst/>
          </a:prstGeom>
        </p:spPr>
      </p:pic>
      <p:sp>
        <p:nvSpPr>
          <p:cNvPr id="49" name="Oval 48"/>
          <p:cNvSpPr/>
          <p:nvPr/>
        </p:nvSpPr>
        <p:spPr>
          <a:xfrm>
            <a:off x="1265238" y="2235200"/>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extBox 2"/>
          <p:cNvSpPr txBox="1"/>
          <p:nvPr/>
        </p:nvSpPr>
        <p:spPr>
          <a:xfrm>
            <a:off x="4183635" y="2405596"/>
            <a:ext cx="3600565" cy="1292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FFFFFF"/>
                </a:solidFill>
                <a:effectLst>
                  <a:outerShdw blurRad="76200" dist="76200" dir="6600000" algn="t" rotWithShape="0">
                    <a:prstClr val="black">
                      <a:alpha val="35000"/>
                    </a:prstClr>
                  </a:outerShdw>
                </a:effectLst>
                <a:uLnTx/>
                <a:uFillTx/>
                <a:latin typeface="Century Gothic"/>
                <a:cs typeface="Century Gothic"/>
              </a:rPr>
              <a:t>ADVANTAGES </a:t>
            </a:r>
          </a:p>
          <a:p>
            <a:pPr marL="0" marR="0" lvl="0" indent="0" algn="ctr" defTabSz="914400" eaLnBrk="1" fontAlgn="auto" latinLnBrk="0" hangingPunct="1">
              <a:lnSpc>
                <a:spcPct val="100000"/>
              </a:lnSpc>
              <a:spcBef>
                <a:spcPts val="0"/>
              </a:spcBef>
              <a:spcAft>
                <a:spcPts val="0"/>
              </a:spcAft>
              <a:buClrTx/>
              <a:buSzTx/>
              <a:buFontTx/>
              <a:buNone/>
              <a:tabLst/>
              <a:defRPr/>
            </a:pPr>
            <a:r>
              <a:rPr lang="en-US" sz="38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&amp;</a:t>
            </a:r>
            <a:endParaRPr kumimoji="0" lang="en-US" sz="3800" b="1" i="0" u="none" strike="noStrike" kern="0" cap="none" spc="0" normalizeH="0" baseline="0" noProof="0" dirty="0" smtClean="0">
              <a:ln>
                <a:noFill/>
              </a:ln>
              <a:solidFill>
                <a:srgbClr val="FFFFFF"/>
              </a:solidFill>
              <a:effectLst>
                <a:outerShdw blurRad="76200" dist="76200" dir="6600000" algn="t" rotWithShape="0">
                  <a:prstClr val="black">
                    <a:alpha val="35000"/>
                  </a:prstClr>
                </a:outerShdw>
              </a:effectLst>
              <a:uLnTx/>
              <a:uFillTx/>
              <a:latin typeface="Arial" pitchFamily="34" charset="0"/>
              <a:cs typeface="Arial" pitchFamily="34" charset="0"/>
            </a:endParaRPr>
          </a:p>
        </p:txBody>
      </p:sp>
      <p:sp>
        <p:nvSpPr>
          <p:cNvPr id="4" name="TextBox 3"/>
          <p:cNvSpPr txBox="1"/>
          <p:nvPr/>
        </p:nvSpPr>
        <p:spPr>
          <a:xfrm>
            <a:off x="3931786" y="3714068"/>
            <a:ext cx="4370006"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8CFED">
                    <a:lumMod val="60000"/>
                    <a:lumOff val="40000"/>
                    <a:alpha val="88000"/>
                  </a:srgbClr>
                </a:solidFill>
                <a:effectLst/>
                <a:uLnTx/>
                <a:uFillTx/>
                <a:latin typeface="+mj-lt"/>
                <a:cs typeface="Arial" pitchFamily="34" charset="0"/>
              </a:rPr>
              <a:t>DISADVANTAGES</a:t>
            </a:r>
            <a:endParaRPr kumimoji="0" lang="en-US" sz="4000" b="1" i="0" u="none" strike="noStrike" kern="0" cap="none" spc="0" normalizeH="0" baseline="0" noProof="0" dirty="0" smtClean="0">
              <a:ln>
                <a:noFill/>
              </a:ln>
              <a:solidFill>
                <a:srgbClr val="08CFED">
                  <a:lumMod val="60000"/>
                  <a:lumOff val="40000"/>
                  <a:alpha val="88000"/>
                </a:srgbClr>
              </a:solidFill>
              <a:effectLst/>
              <a:uLnTx/>
              <a:uFillTx/>
              <a:latin typeface="+mj-lt"/>
              <a:cs typeface="Arial" pitchFamily="34" charset="0"/>
            </a:endParaRPr>
          </a:p>
        </p:txBody>
      </p:sp>
      <p:sp>
        <p:nvSpPr>
          <p:cNvPr id="9" name="Oval 8"/>
          <p:cNvSpPr/>
          <p:nvPr/>
        </p:nvSpPr>
        <p:spPr>
          <a:xfrm>
            <a:off x="1240791" y="2160033"/>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10" name="TextBox 34"/>
          <p:cNvSpPr txBox="1">
            <a:spLocks noChangeArrowheads="1"/>
          </p:cNvSpPr>
          <p:nvPr/>
        </p:nvSpPr>
        <p:spPr bwMode="auto">
          <a:xfrm>
            <a:off x="1518590" y="2363788"/>
            <a:ext cx="1222084" cy="1384995"/>
          </a:xfrm>
          <a:prstGeom prst="rect">
            <a:avLst/>
          </a:prstGeom>
        </p:spPr>
        <p:txBody>
          <a:bodyPr wrap="none">
            <a:spAutoFit/>
          </a:bodyPr>
          <a:lstStyle/>
          <a:p>
            <a:pPr algn="ctr"/>
            <a:r>
              <a:rPr lang="en-US" sz="2800" b="1" dirty="0" smtClean="0">
                <a:solidFill>
                  <a:schemeClr val="accent1"/>
                </a:solidFill>
                <a:latin typeface="Arial" pitchFamily="34" charset="0"/>
                <a:cs typeface="Arial" pitchFamily="34" charset="0"/>
              </a:rPr>
              <a:t>PROS</a:t>
            </a:r>
          </a:p>
          <a:p>
            <a:pPr algn="ctr"/>
            <a:r>
              <a:rPr lang="en-US" sz="2800" b="1" dirty="0" smtClean="0">
                <a:solidFill>
                  <a:schemeClr val="accent1"/>
                </a:solidFill>
                <a:latin typeface="Arial" pitchFamily="34" charset="0"/>
                <a:cs typeface="Arial" pitchFamily="34" charset="0"/>
              </a:rPr>
              <a:t>&amp;</a:t>
            </a:r>
          </a:p>
          <a:p>
            <a:pPr algn="ctr"/>
            <a:r>
              <a:rPr lang="en-US" sz="2800" b="1" dirty="0" smtClean="0">
                <a:solidFill>
                  <a:schemeClr val="accent1"/>
                </a:solidFill>
                <a:latin typeface="Arial" pitchFamily="34" charset="0"/>
                <a:cs typeface="Arial" pitchFamily="34" charset="0"/>
              </a:rPr>
              <a:t>CONS</a:t>
            </a:r>
            <a:endParaRPr lang="en-US" sz="2800" b="1" dirty="0">
              <a:solidFill>
                <a:schemeClr val="accent1"/>
              </a:solidFill>
              <a:latin typeface="Arial" pitchFamily="34" charset="0"/>
              <a:cs typeface="Arial" pitchFamily="34" charset="0"/>
            </a:endParaRPr>
          </a:p>
        </p:txBody>
      </p:sp>
      <p:pic>
        <p:nvPicPr>
          <p:cNvPr id="2" name="28_The_Last_Rule_Is_Cultivat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596100" y="71088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7000"/>
    </mc:Choice>
    <mc:Fallback>
      <p:transition xmlns:p14="http://schemas.microsoft.com/office/powerpoint/2010/main" advClick="0" advTm="7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23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300"/>
                            </p:stCondLst>
                            <p:childTnLst>
                              <p:par>
                                <p:cTn id="11" presetID="1"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2800"/>
                            </p:stCondLst>
                            <p:childTnLst>
                              <p:par>
                                <p:cTn id="14" presetID="18" presetClass="entr" presetSubtype="9" fill="hold" nodeType="afterEffect">
                                  <p:stCondLst>
                                    <p:cond delay="800"/>
                                  </p:stCondLst>
                                  <p:childTnLst>
                                    <p:set>
                                      <p:cBhvr>
                                        <p:cTn id="15" dur="1" fill="hold">
                                          <p:stCondLst>
                                            <p:cond delay="0"/>
                                          </p:stCondLst>
                                        </p:cTn>
                                        <p:tgtEl>
                                          <p:spTgt spid="32"/>
                                        </p:tgtEl>
                                        <p:attrNameLst>
                                          <p:attrName>style.visibility</p:attrName>
                                        </p:attrNameLst>
                                      </p:cBhvr>
                                      <p:to>
                                        <p:strVal val="visible"/>
                                      </p:to>
                                    </p:set>
                                    <p:animEffect transition="in" filter="strips(upLeft)">
                                      <p:cBhvr>
                                        <p:cTn id="16" dur="500"/>
                                        <p:tgtEl>
                                          <p:spTgt spid="32"/>
                                        </p:tgtEl>
                                      </p:cBhvr>
                                    </p:animEffect>
                                  </p:childTnLst>
                                </p:cTn>
                              </p:par>
                              <p:par>
                                <p:cTn id="17" presetID="22" presetClass="entr" presetSubtype="2"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right)">
                                      <p:cBhvr>
                                        <p:cTn id="19" dur="200"/>
                                        <p:tgtEl>
                                          <p:spTgt spid="35"/>
                                        </p:tgtEl>
                                      </p:cBhvr>
                                    </p:animEffect>
                                  </p:childTnLst>
                                </p:cTn>
                              </p:par>
                              <p:par>
                                <p:cTn id="20" presetID="23" presetClass="entr" presetSubtype="16" fill="hold" nodeType="withEffect">
                                  <p:stCondLst>
                                    <p:cond delay="1100"/>
                                  </p:stCondLst>
                                  <p:childTnLst>
                                    <p:set>
                                      <p:cBhvr>
                                        <p:cTn id="21" dur="1" fill="hold">
                                          <p:stCondLst>
                                            <p:cond delay="0"/>
                                          </p:stCondLst>
                                        </p:cTn>
                                        <p:tgtEl>
                                          <p:spTgt spid="46"/>
                                        </p:tgtEl>
                                        <p:attrNameLst>
                                          <p:attrName>style.visibility</p:attrName>
                                        </p:attrNameLst>
                                      </p:cBhvr>
                                      <p:to>
                                        <p:strVal val="visible"/>
                                      </p:to>
                                    </p:set>
                                    <p:anim calcmode="lin" valueType="num">
                                      <p:cBhvr>
                                        <p:cTn id="22" dur="200" fill="hold"/>
                                        <p:tgtEl>
                                          <p:spTgt spid="46"/>
                                        </p:tgtEl>
                                        <p:attrNameLst>
                                          <p:attrName>ppt_w</p:attrName>
                                        </p:attrNameLst>
                                      </p:cBhvr>
                                      <p:tavLst>
                                        <p:tav tm="0">
                                          <p:val>
                                            <p:fltVal val="0"/>
                                          </p:val>
                                        </p:tav>
                                        <p:tav tm="100000">
                                          <p:val>
                                            <p:strVal val="#ppt_w"/>
                                          </p:val>
                                        </p:tav>
                                      </p:tavLst>
                                    </p:anim>
                                    <p:anim calcmode="lin" valueType="num">
                                      <p:cBhvr>
                                        <p:cTn id="23" dur="200" fill="hold"/>
                                        <p:tgtEl>
                                          <p:spTgt spid="46"/>
                                        </p:tgtEl>
                                        <p:attrNameLst>
                                          <p:attrName>ppt_h</p:attrName>
                                        </p:attrNameLst>
                                      </p:cBhvr>
                                      <p:tavLst>
                                        <p:tav tm="0">
                                          <p:val>
                                            <p:fltVal val="0"/>
                                          </p:val>
                                        </p:tav>
                                        <p:tav tm="100000">
                                          <p:val>
                                            <p:strVal val="#ppt_h"/>
                                          </p:val>
                                        </p:tav>
                                      </p:tavLst>
                                    </p:anim>
                                  </p:childTnLst>
                                </p:cTn>
                              </p:par>
                              <p:par>
                                <p:cTn id="24" presetID="6" presetClass="emph" presetSubtype="0" fill="hold" nodeType="withEffect">
                                  <p:stCondLst>
                                    <p:cond delay="1300"/>
                                  </p:stCondLst>
                                  <p:childTnLst>
                                    <p:animScale>
                                      <p:cBhvr>
                                        <p:cTn id="25" dur="100" fill="hold"/>
                                        <p:tgtEl>
                                          <p:spTgt spid="46"/>
                                        </p:tgtEl>
                                      </p:cBhvr>
                                      <p:by x="90000" y="90000"/>
                                    </p:animScale>
                                  </p:childTnLst>
                                </p:cTn>
                              </p:par>
                              <p:par>
                                <p:cTn id="26" presetID="18" presetClass="entr" presetSubtype="3"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500"/>
                                        <p:tgtEl>
                                          <p:spTgt spid="42"/>
                                        </p:tgtEl>
                                      </p:cBhvr>
                                    </p:animEffect>
                                  </p:childTnLst>
                                </p:cTn>
                              </p:par>
                              <p:par>
                                <p:cTn id="29" presetID="22" presetClass="entr" presetSubtype="4" fill="hold" nodeType="withEffect">
                                  <p:stCondLst>
                                    <p:cond delay="50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200"/>
                                        <p:tgtEl>
                                          <p:spTgt spid="33"/>
                                        </p:tgtEl>
                                      </p:cBhvr>
                                    </p:animEffect>
                                  </p:childTnLst>
                                </p:cTn>
                              </p:par>
                              <p:par>
                                <p:cTn id="32" presetID="18" presetClass="entr" presetSubtype="9" fill="hold" nodeType="withEffect">
                                  <p:stCondLst>
                                    <p:cond delay="400"/>
                                  </p:stCondLst>
                                  <p:childTnLst>
                                    <p:set>
                                      <p:cBhvr>
                                        <p:cTn id="33" dur="1" fill="hold">
                                          <p:stCondLst>
                                            <p:cond delay="0"/>
                                          </p:stCondLst>
                                        </p:cTn>
                                        <p:tgtEl>
                                          <p:spTgt spid="39"/>
                                        </p:tgtEl>
                                        <p:attrNameLst>
                                          <p:attrName>style.visibility</p:attrName>
                                        </p:attrNameLst>
                                      </p:cBhvr>
                                      <p:to>
                                        <p:strVal val="visible"/>
                                      </p:to>
                                    </p:set>
                                    <p:animEffect transition="in" filter="strips(upLeft)">
                                      <p:cBhvr>
                                        <p:cTn id="34" dur="300"/>
                                        <p:tgtEl>
                                          <p:spTgt spid="39"/>
                                        </p:tgtEl>
                                      </p:cBhvr>
                                    </p:animEffect>
                                  </p:childTnLst>
                                </p:cTn>
                              </p:par>
                              <p:par>
                                <p:cTn id="35" presetID="18" presetClass="entr" presetSubtype="12" fill="hold" nodeType="withEffect">
                                  <p:stCondLst>
                                    <p:cond delay="600"/>
                                  </p:stCondLst>
                                  <p:childTnLst>
                                    <p:set>
                                      <p:cBhvr>
                                        <p:cTn id="36" dur="1" fill="hold">
                                          <p:stCondLst>
                                            <p:cond delay="0"/>
                                          </p:stCondLst>
                                        </p:cTn>
                                        <p:tgtEl>
                                          <p:spTgt spid="44"/>
                                        </p:tgtEl>
                                        <p:attrNameLst>
                                          <p:attrName>style.visibility</p:attrName>
                                        </p:attrNameLst>
                                      </p:cBhvr>
                                      <p:to>
                                        <p:strVal val="visible"/>
                                      </p:to>
                                    </p:set>
                                    <p:animEffect transition="in" filter="strips(downLeft)">
                                      <p:cBhvr>
                                        <p:cTn id="37" dur="300"/>
                                        <p:tgtEl>
                                          <p:spTgt spid="44"/>
                                        </p:tgtEl>
                                      </p:cBhvr>
                                    </p:animEffect>
                                  </p:childTnLst>
                                </p:cTn>
                              </p:par>
                              <p:par>
                                <p:cTn id="38" presetID="18" presetClass="entr" presetSubtype="12" fill="hold" nodeType="withEffect">
                                  <p:stCondLst>
                                    <p:cond delay="200"/>
                                  </p:stCondLst>
                                  <p:childTnLst>
                                    <p:set>
                                      <p:cBhvr>
                                        <p:cTn id="39" dur="1" fill="hold">
                                          <p:stCondLst>
                                            <p:cond delay="0"/>
                                          </p:stCondLst>
                                        </p:cTn>
                                        <p:tgtEl>
                                          <p:spTgt spid="40"/>
                                        </p:tgtEl>
                                        <p:attrNameLst>
                                          <p:attrName>style.visibility</p:attrName>
                                        </p:attrNameLst>
                                      </p:cBhvr>
                                      <p:to>
                                        <p:strVal val="visible"/>
                                      </p:to>
                                    </p:set>
                                    <p:animEffect transition="in" filter="strips(downLeft)">
                                      <p:cBhvr>
                                        <p:cTn id="40" dur="500"/>
                                        <p:tgtEl>
                                          <p:spTgt spid="40"/>
                                        </p:tgtEl>
                                      </p:cBhvr>
                                    </p:animEffect>
                                  </p:childTnLst>
                                </p:cTn>
                              </p:par>
                              <p:par>
                                <p:cTn id="41" presetID="18" presetClass="entr" presetSubtype="12" fill="hold" nodeType="withEffect">
                                  <p:stCondLst>
                                    <p:cond delay="200"/>
                                  </p:stCondLst>
                                  <p:childTnLst>
                                    <p:set>
                                      <p:cBhvr>
                                        <p:cTn id="42" dur="1" fill="hold">
                                          <p:stCondLst>
                                            <p:cond delay="0"/>
                                          </p:stCondLst>
                                        </p:cTn>
                                        <p:tgtEl>
                                          <p:spTgt spid="38"/>
                                        </p:tgtEl>
                                        <p:attrNameLst>
                                          <p:attrName>style.visibility</p:attrName>
                                        </p:attrNameLst>
                                      </p:cBhvr>
                                      <p:to>
                                        <p:strVal val="visible"/>
                                      </p:to>
                                    </p:set>
                                    <p:animEffect transition="in" filter="strips(downLeft)">
                                      <p:cBhvr>
                                        <p:cTn id="43" dur="500"/>
                                        <p:tgtEl>
                                          <p:spTgt spid="38"/>
                                        </p:tgtEl>
                                      </p:cBhvr>
                                    </p:animEffect>
                                  </p:childTnLst>
                                </p:cTn>
                              </p:par>
                              <p:par>
                                <p:cTn id="44" presetID="18" presetClass="entr" presetSubtype="12" fill="hold" nodeType="withEffect">
                                  <p:stCondLst>
                                    <p:cond delay="400"/>
                                  </p:stCondLst>
                                  <p:childTnLst>
                                    <p:set>
                                      <p:cBhvr>
                                        <p:cTn id="45" dur="1" fill="hold">
                                          <p:stCondLst>
                                            <p:cond delay="0"/>
                                          </p:stCondLst>
                                        </p:cTn>
                                        <p:tgtEl>
                                          <p:spTgt spid="43"/>
                                        </p:tgtEl>
                                        <p:attrNameLst>
                                          <p:attrName>style.visibility</p:attrName>
                                        </p:attrNameLst>
                                      </p:cBhvr>
                                      <p:to>
                                        <p:strVal val="visible"/>
                                      </p:to>
                                    </p:set>
                                    <p:animEffect transition="in" filter="strips(downLeft)">
                                      <p:cBhvr>
                                        <p:cTn id="46" dur="300"/>
                                        <p:tgtEl>
                                          <p:spTgt spid="43"/>
                                        </p:tgtEl>
                                      </p:cBhvr>
                                    </p:animEffect>
                                  </p:childTnLst>
                                </p:cTn>
                              </p:par>
                              <p:par>
                                <p:cTn id="47" presetID="18" presetClass="entr" presetSubtype="6" fill="hold" nodeType="withEffect">
                                  <p:stCondLst>
                                    <p:cond delay="500"/>
                                  </p:stCondLst>
                                  <p:childTnLst>
                                    <p:set>
                                      <p:cBhvr>
                                        <p:cTn id="48" dur="1" fill="hold">
                                          <p:stCondLst>
                                            <p:cond delay="0"/>
                                          </p:stCondLst>
                                        </p:cTn>
                                        <p:tgtEl>
                                          <p:spTgt spid="45"/>
                                        </p:tgtEl>
                                        <p:attrNameLst>
                                          <p:attrName>style.visibility</p:attrName>
                                        </p:attrNameLst>
                                      </p:cBhvr>
                                      <p:to>
                                        <p:strVal val="visible"/>
                                      </p:to>
                                    </p:set>
                                    <p:animEffect transition="in" filter="strips(downRight)">
                                      <p:cBhvr>
                                        <p:cTn id="49" dur="300"/>
                                        <p:tgtEl>
                                          <p:spTgt spid="45"/>
                                        </p:tgtEl>
                                      </p:cBhvr>
                                    </p:animEffect>
                                  </p:childTnLst>
                                </p:cTn>
                              </p:par>
                              <p:par>
                                <p:cTn id="50" presetID="18" presetClass="entr" presetSubtype="6" fill="hold" nodeType="withEffect">
                                  <p:stCondLst>
                                    <p:cond delay="200"/>
                                  </p:stCondLst>
                                  <p:childTnLst>
                                    <p:set>
                                      <p:cBhvr>
                                        <p:cTn id="51" dur="1" fill="hold">
                                          <p:stCondLst>
                                            <p:cond delay="0"/>
                                          </p:stCondLst>
                                        </p:cTn>
                                        <p:tgtEl>
                                          <p:spTgt spid="36"/>
                                        </p:tgtEl>
                                        <p:attrNameLst>
                                          <p:attrName>style.visibility</p:attrName>
                                        </p:attrNameLst>
                                      </p:cBhvr>
                                      <p:to>
                                        <p:strVal val="visible"/>
                                      </p:to>
                                    </p:set>
                                    <p:animEffect transition="in" filter="strips(downRight)">
                                      <p:cBhvr>
                                        <p:cTn id="52" dur="500"/>
                                        <p:tgtEl>
                                          <p:spTgt spid="36"/>
                                        </p:tgtEl>
                                      </p:cBhvr>
                                    </p:animEffect>
                                  </p:childTnLst>
                                </p:cTn>
                              </p:par>
                              <p:par>
                                <p:cTn id="53" presetID="23" presetClass="entr" presetSubtype="16" fill="hold" nodeType="withEffect">
                                  <p:stCondLst>
                                    <p:cond delay="1000"/>
                                  </p:stCondLst>
                                  <p:childTnLst>
                                    <p:set>
                                      <p:cBhvr>
                                        <p:cTn id="54" dur="1" fill="hold">
                                          <p:stCondLst>
                                            <p:cond delay="0"/>
                                          </p:stCondLst>
                                        </p:cTn>
                                        <p:tgtEl>
                                          <p:spTgt spid="47"/>
                                        </p:tgtEl>
                                        <p:attrNameLst>
                                          <p:attrName>style.visibility</p:attrName>
                                        </p:attrNameLst>
                                      </p:cBhvr>
                                      <p:to>
                                        <p:strVal val="visible"/>
                                      </p:to>
                                    </p:set>
                                    <p:anim calcmode="lin" valueType="num">
                                      <p:cBhvr>
                                        <p:cTn id="55" dur="200" fill="hold"/>
                                        <p:tgtEl>
                                          <p:spTgt spid="47"/>
                                        </p:tgtEl>
                                        <p:attrNameLst>
                                          <p:attrName>ppt_w</p:attrName>
                                        </p:attrNameLst>
                                      </p:cBhvr>
                                      <p:tavLst>
                                        <p:tav tm="0">
                                          <p:val>
                                            <p:fltVal val="0"/>
                                          </p:val>
                                        </p:tav>
                                        <p:tav tm="100000">
                                          <p:val>
                                            <p:strVal val="#ppt_w"/>
                                          </p:val>
                                        </p:tav>
                                      </p:tavLst>
                                    </p:anim>
                                    <p:anim calcmode="lin" valueType="num">
                                      <p:cBhvr>
                                        <p:cTn id="56" dur="200" fill="hold"/>
                                        <p:tgtEl>
                                          <p:spTgt spid="47"/>
                                        </p:tgtEl>
                                        <p:attrNameLst>
                                          <p:attrName>ppt_h</p:attrName>
                                        </p:attrNameLst>
                                      </p:cBhvr>
                                      <p:tavLst>
                                        <p:tav tm="0">
                                          <p:val>
                                            <p:fltVal val="0"/>
                                          </p:val>
                                        </p:tav>
                                        <p:tav tm="100000">
                                          <p:val>
                                            <p:strVal val="#ppt_h"/>
                                          </p:val>
                                        </p:tav>
                                      </p:tavLst>
                                    </p:anim>
                                  </p:childTnLst>
                                </p:cTn>
                              </p:par>
                              <p:par>
                                <p:cTn id="57" presetID="6" presetClass="emph" presetSubtype="0" fill="hold" nodeType="withEffect">
                                  <p:stCondLst>
                                    <p:cond delay="1200"/>
                                  </p:stCondLst>
                                  <p:childTnLst>
                                    <p:animScale>
                                      <p:cBhvr>
                                        <p:cTn id="58" dur="100" fill="hold"/>
                                        <p:tgtEl>
                                          <p:spTgt spid="47"/>
                                        </p:tgtEl>
                                      </p:cBhvr>
                                      <p:by x="90000" y="90000"/>
                                    </p:animScale>
                                  </p:childTnLst>
                                </p:cTn>
                              </p:par>
                              <p:par>
                                <p:cTn id="59" presetID="18" presetClass="entr" presetSubtype="6" fill="hold" nodeType="withEffect">
                                  <p:stCondLst>
                                    <p:cond delay="300"/>
                                  </p:stCondLst>
                                  <p:childTnLst>
                                    <p:set>
                                      <p:cBhvr>
                                        <p:cTn id="60" dur="1" fill="hold">
                                          <p:stCondLst>
                                            <p:cond delay="0"/>
                                          </p:stCondLst>
                                        </p:cTn>
                                        <p:tgtEl>
                                          <p:spTgt spid="34"/>
                                        </p:tgtEl>
                                        <p:attrNameLst>
                                          <p:attrName>style.visibility</p:attrName>
                                        </p:attrNameLst>
                                      </p:cBhvr>
                                      <p:to>
                                        <p:strVal val="visible"/>
                                      </p:to>
                                    </p:set>
                                    <p:animEffect transition="in" filter="strips(downRight)">
                                      <p:cBhvr>
                                        <p:cTn id="61" dur="400"/>
                                        <p:tgtEl>
                                          <p:spTgt spid="34"/>
                                        </p:tgtEl>
                                      </p:cBhvr>
                                    </p:animEffect>
                                  </p:childTnLst>
                                </p:cTn>
                              </p:par>
                              <p:par>
                                <p:cTn id="62" presetID="18" presetClass="entr" presetSubtype="6" fill="hold" nodeType="withEffect">
                                  <p:stCondLst>
                                    <p:cond delay="300"/>
                                  </p:stCondLst>
                                  <p:childTnLst>
                                    <p:set>
                                      <p:cBhvr>
                                        <p:cTn id="63" dur="1" fill="hold">
                                          <p:stCondLst>
                                            <p:cond delay="0"/>
                                          </p:stCondLst>
                                        </p:cTn>
                                        <p:tgtEl>
                                          <p:spTgt spid="41"/>
                                        </p:tgtEl>
                                        <p:attrNameLst>
                                          <p:attrName>style.visibility</p:attrName>
                                        </p:attrNameLst>
                                      </p:cBhvr>
                                      <p:to>
                                        <p:strVal val="visible"/>
                                      </p:to>
                                    </p:set>
                                    <p:animEffect transition="in" filter="strips(downRight)">
                                      <p:cBhvr>
                                        <p:cTn id="64" dur="300"/>
                                        <p:tgtEl>
                                          <p:spTgt spid="41"/>
                                        </p:tgtEl>
                                      </p:cBhvr>
                                    </p:animEffect>
                                  </p:childTnLst>
                                </p:cTn>
                              </p:par>
                              <p:par>
                                <p:cTn id="65" presetID="18" presetClass="entr" presetSubtype="3" fill="hold" nodeType="with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strips(upRight)">
                                      <p:cBhvr>
                                        <p:cTn id="67" dur="500"/>
                                        <p:tgtEl>
                                          <p:spTgt spid="37"/>
                                        </p:tgtEl>
                                      </p:cBhvr>
                                    </p:animEffect>
                                  </p:childTnLst>
                                </p:cTn>
                              </p:par>
                              <p:par>
                                <p:cTn id="68" presetID="23" presetClass="entr" presetSubtype="16" fill="hold" nodeType="withEffect">
                                  <p:stCondLst>
                                    <p:cond delay="800"/>
                                  </p:stCondLst>
                                  <p:childTnLst>
                                    <p:set>
                                      <p:cBhvr>
                                        <p:cTn id="69" dur="1" fill="hold">
                                          <p:stCondLst>
                                            <p:cond delay="0"/>
                                          </p:stCondLst>
                                        </p:cTn>
                                        <p:tgtEl>
                                          <p:spTgt spid="48"/>
                                        </p:tgtEl>
                                        <p:attrNameLst>
                                          <p:attrName>style.visibility</p:attrName>
                                        </p:attrNameLst>
                                      </p:cBhvr>
                                      <p:to>
                                        <p:strVal val="visible"/>
                                      </p:to>
                                    </p:set>
                                    <p:anim calcmode="lin" valueType="num">
                                      <p:cBhvr>
                                        <p:cTn id="70" dur="200" fill="hold"/>
                                        <p:tgtEl>
                                          <p:spTgt spid="48"/>
                                        </p:tgtEl>
                                        <p:attrNameLst>
                                          <p:attrName>ppt_w</p:attrName>
                                        </p:attrNameLst>
                                      </p:cBhvr>
                                      <p:tavLst>
                                        <p:tav tm="0">
                                          <p:val>
                                            <p:fltVal val="0"/>
                                          </p:val>
                                        </p:tav>
                                        <p:tav tm="100000">
                                          <p:val>
                                            <p:strVal val="#ppt_w"/>
                                          </p:val>
                                        </p:tav>
                                      </p:tavLst>
                                    </p:anim>
                                    <p:anim calcmode="lin" valueType="num">
                                      <p:cBhvr>
                                        <p:cTn id="71" dur="200" fill="hold"/>
                                        <p:tgtEl>
                                          <p:spTgt spid="48"/>
                                        </p:tgtEl>
                                        <p:attrNameLst>
                                          <p:attrName>ppt_h</p:attrName>
                                        </p:attrNameLst>
                                      </p:cBhvr>
                                      <p:tavLst>
                                        <p:tav tm="0">
                                          <p:val>
                                            <p:fltVal val="0"/>
                                          </p:val>
                                        </p:tav>
                                        <p:tav tm="100000">
                                          <p:val>
                                            <p:strVal val="#ppt_h"/>
                                          </p:val>
                                        </p:tav>
                                      </p:tavLst>
                                    </p:anim>
                                  </p:childTnLst>
                                </p:cTn>
                              </p:par>
                              <p:par>
                                <p:cTn id="72" presetID="6" presetClass="emph" presetSubtype="0" fill="hold" nodeType="withEffect">
                                  <p:stCondLst>
                                    <p:cond delay="1000"/>
                                  </p:stCondLst>
                                  <p:childTnLst>
                                    <p:animScale>
                                      <p:cBhvr>
                                        <p:cTn id="73" dur="100" fill="hold"/>
                                        <p:tgtEl>
                                          <p:spTgt spid="4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4"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6646" y="226347"/>
            <a:ext cx="6959081" cy="5131441"/>
          </a:xfrm>
          <a:prstGeom prst="rect">
            <a:avLst/>
          </a:prstGeom>
          <a:ln w="53975" cap="sq">
            <a:solidFill>
              <a:schemeClr val="bg1"/>
            </a:solidFill>
            <a:miter lim="800000"/>
          </a:ln>
          <a:effectLst>
            <a:outerShdw blurRad="88900" dist="114300" dir="13800000" sx="101000" sy="101000" algn="br" rotWithShape="0">
              <a:prstClr val="black">
                <a:alpha val="40000"/>
              </a:prstClr>
            </a:outerShdw>
          </a:effectLst>
        </p:spPr>
      </p:pic>
      <p:pic>
        <p:nvPicPr>
          <p:cNvPr id="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23075" y="90890"/>
            <a:ext cx="2320925" cy="5734050"/>
          </a:xfrm>
          <a:prstGeom prst="rect">
            <a:avLst/>
          </a:prstGeom>
          <a:effectLst>
            <a:softEdge rad="12700"/>
          </a:effectLst>
        </p:spPr>
      </p:pic>
      <p:pic>
        <p:nvPicPr>
          <p:cNvPr id="5"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89774" y="4614284"/>
            <a:ext cx="8439635" cy="5134112"/>
          </a:xfrm>
          <a:prstGeom prst="rect">
            <a:avLst/>
          </a:prstGeom>
          <a:effectLst>
            <a:softEdge rad="25400"/>
          </a:effectLst>
        </p:spPr>
      </p:pic>
      <p:sp>
        <p:nvSpPr>
          <p:cNvPr id="2" name="TextBox 1"/>
          <p:cNvSpPr txBox="1"/>
          <p:nvPr/>
        </p:nvSpPr>
        <p:spPr>
          <a:xfrm>
            <a:off x="2778720" y="238922"/>
            <a:ext cx="2678132" cy="461665"/>
          </a:xfrm>
          <a:prstGeom prst="rect">
            <a:avLst/>
          </a:prstGeom>
          <a:noFill/>
        </p:spPr>
        <p:txBody>
          <a:bodyPr wrap="square" rtlCol="0">
            <a:spAutoFit/>
          </a:bodyPr>
          <a:lstStyle/>
          <a:p>
            <a:r>
              <a:rPr lang="en-US" sz="2400" dirty="0" smtClean="0">
                <a:solidFill>
                  <a:srgbClr val="FFFFFF"/>
                </a:solidFill>
              </a:rPr>
              <a:t>ADVANTAGES</a:t>
            </a:r>
            <a:endParaRPr lang="en-US" sz="2400" dirty="0">
              <a:solidFill>
                <a:srgbClr val="FFFFFF"/>
              </a:solidFill>
            </a:endParaRPr>
          </a:p>
        </p:txBody>
      </p:sp>
      <p:sp>
        <p:nvSpPr>
          <p:cNvPr id="11" name="TextBox 10"/>
          <p:cNvSpPr txBox="1"/>
          <p:nvPr/>
        </p:nvSpPr>
        <p:spPr>
          <a:xfrm>
            <a:off x="829844" y="666466"/>
            <a:ext cx="6211256" cy="4801315"/>
          </a:xfrm>
          <a:prstGeom prst="rect">
            <a:avLst/>
          </a:prstGeom>
          <a:noFill/>
        </p:spPr>
        <p:txBody>
          <a:bodyPr wrap="square" rtlCol="0">
            <a:spAutoFit/>
          </a:bodyPr>
          <a:lstStyle/>
          <a:p>
            <a:r>
              <a:rPr lang="en-US" dirty="0">
                <a:solidFill>
                  <a:srgbClr val="FFFFFF"/>
                </a:solidFill>
              </a:rPr>
              <a:t>1. Some of the benefits through the use of Cleanroom are like, the code verification becomes much faster and a deeper understanding of the requirements, design and code. </a:t>
            </a:r>
            <a:endParaRPr lang="en-US" dirty="0">
              <a:solidFill>
                <a:srgbClr val="FFFFFF"/>
              </a:solidFill>
            </a:endParaRPr>
          </a:p>
          <a:p>
            <a:r>
              <a:rPr lang="en-US" dirty="0">
                <a:solidFill>
                  <a:srgbClr val="FFFFFF"/>
                </a:solidFill>
              </a:rPr>
              <a:t>2. The more the time an individual or a company spends on to come up with a sound design, the less time one will spend translating such design into code. </a:t>
            </a:r>
            <a:endParaRPr lang="en-US" dirty="0">
              <a:solidFill>
                <a:srgbClr val="FFFFFF"/>
              </a:solidFill>
            </a:endParaRPr>
          </a:p>
          <a:p>
            <a:r>
              <a:rPr lang="en-US" dirty="0">
                <a:solidFill>
                  <a:srgbClr val="FFFFFF"/>
                </a:solidFill>
              </a:rPr>
              <a:t>3. The programs that are built with it are of much more higher quality than compared to the programs built without the process. </a:t>
            </a:r>
            <a:endParaRPr lang="en-US" dirty="0">
              <a:solidFill>
                <a:srgbClr val="FFFFFF"/>
              </a:solidFill>
            </a:endParaRPr>
          </a:p>
          <a:p>
            <a:r>
              <a:rPr lang="en-US" dirty="0">
                <a:solidFill>
                  <a:srgbClr val="FFFFFF"/>
                </a:solidFill>
              </a:rPr>
              <a:t>4. There is a very high probability of low rate of defects in a program attributed to the way that Cleanroom uses statistical usage testing. </a:t>
            </a:r>
            <a:endParaRPr lang="en-US" dirty="0">
              <a:solidFill>
                <a:srgbClr val="FFFFFF"/>
              </a:solidFill>
            </a:endParaRPr>
          </a:p>
          <a:p>
            <a:r>
              <a:rPr lang="en-US" dirty="0">
                <a:solidFill>
                  <a:srgbClr val="FFFFFF"/>
                </a:solidFill>
              </a:rPr>
              <a:t>5. This methodology is incremental so it can be implemented gradually. </a:t>
            </a:r>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6000" fill="hold" nodeType="withEffect" p14:presetBounceEnd="64000">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14:bounceEnd="64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600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3957"/>
          <a:stretch/>
        </p:blipFill>
        <p:spPr bwMode="auto">
          <a:xfrm>
            <a:off x="-408523" y="0"/>
            <a:ext cx="3763963" cy="6654068"/>
          </a:xfrm>
          <a:prstGeom prst="rect">
            <a:avLst/>
          </a:prstGeom>
          <a:effectLst>
            <a:outerShdw dist="12700" dir="5400000" algn="ctr" rotWithShape="0">
              <a:srgbClr val="000000"/>
            </a:outerShdw>
            <a:softEdge rad="0"/>
          </a:effectLst>
          <a:extLst>
            <a:ext uri="{53640926-AAD7-44d8-BBD7-CCE9431645EC}">
              <a14:shadowObscured xmlns:a14="http://schemas.microsoft.com/office/drawing/2010/main" val="1"/>
            </a:ext>
          </a:extLst>
        </p:spPr>
      </p:pic>
      <p:sp>
        <p:nvSpPr>
          <p:cNvPr id="3" name="TextBox 2"/>
          <p:cNvSpPr txBox="1"/>
          <p:nvPr/>
        </p:nvSpPr>
        <p:spPr>
          <a:xfrm rot="19897757">
            <a:off x="326907" y="1496405"/>
            <a:ext cx="2753574" cy="461665"/>
          </a:xfrm>
          <a:prstGeom prst="rect">
            <a:avLst/>
          </a:prstGeom>
          <a:noFill/>
        </p:spPr>
        <p:txBody>
          <a:bodyPr wrap="square" rtlCol="0">
            <a:spAutoFit/>
          </a:bodyPr>
          <a:lstStyle/>
          <a:p>
            <a:r>
              <a:rPr lang="en-US" sz="2400" b="1" dirty="0" smtClean="0">
                <a:solidFill>
                  <a:srgbClr val="FFFFFF"/>
                </a:solidFill>
              </a:rPr>
              <a:t>DISADVANTAGES</a:t>
            </a:r>
            <a:endParaRPr lang="en-US" sz="2400" b="1" dirty="0">
              <a:solidFill>
                <a:srgbClr val="FFFFFF"/>
              </a:solidFill>
            </a:endParaRPr>
          </a:p>
        </p:txBody>
      </p:sp>
      <p:sp>
        <p:nvSpPr>
          <p:cNvPr id="10" name="TextBox 9"/>
          <p:cNvSpPr txBox="1"/>
          <p:nvPr/>
        </p:nvSpPr>
        <p:spPr>
          <a:xfrm>
            <a:off x="3419964" y="616167"/>
            <a:ext cx="5343692" cy="5632311"/>
          </a:xfrm>
          <a:prstGeom prst="rect">
            <a:avLst/>
          </a:prstGeom>
          <a:noFill/>
        </p:spPr>
        <p:txBody>
          <a:bodyPr wrap="square" rtlCol="0">
            <a:spAutoFit/>
          </a:bodyPr>
          <a:lstStyle/>
          <a:p>
            <a:pPr algn="just"/>
            <a:r>
              <a:rPr lang="en-US" sz="2000" dirty="0" smtClean="0">
                <a:solidFill>
                  <a:srgbClr val="FFFFFF"/>
                </a:solidFill>
              </a:rPr>
              <a:t>1. </a:t>
            </a:r>
            <a:r>
              <a:rPr lang="en-US" sz="2000" dirty="0">
                <a:solidFill>
                  <a:srgbClr val="FFFFFF"/>
                </a:solidFill>
              </a:rPr>
              <a:t>The time it takes to train a team to the point </a:t>
            </a:r>
            <a:r>
              <a:rPr lang="en-US" sz="2000" dirty="0" smtClean="0">
                <a:solidFill>
                  <a:srgbClr val="FFFFFF"/>
                </a:solidFill>
              </a:rPr>
              <a:t>where </a:t>
            </a:r>
            <a:r>
              <a:rPr lang="en-US" sz="2000" dirty="0">
                <a:solidFill>
                  <a:srgbClr val="FFFFFF"/>
                </a:solidFill>
              </a:rPr>
              <a:t>they are effective and efficient at verifying </a:t>
            </a:r>
            <a:r>
              <a:rPr lang="en-US" sz="2000" dirty="0" smtClean="0">
                <a:solidFill>
                  <a:srgbClr val="FFFFFF"/>
                </a:solidFill>
              </a:rPr>
              <a:t>designs </a:t>
            </a:r>
            <a:r>
              <a:rPr lang="en-US" sz="2000" dirty="0">
                <a:solidFill>
                  <a:srgbClr val="FFFFFF"/>
                </a:solidFill>
              </a:rPr>
              <a:t>might be too long and expensive. </a:t>
            </a:r>
            <a:endParaRPr lang="en-US" sz="2000" dirty="0">
              <a:solidFill>
                <a:srgbClr val="FFFFFF"/>
              </a:solidFill>
            </a:endParaRPr>
          </a:p>
          <a:p>
            <a:pPr algn="just"/>
            <a:r>
              <a:rPr lang="en-US" sz="2000" dirty="0" smtClean="0">
                <a:solidFill>
                  <a:srgbClr val="FFFFFF"/>
                </a:solidFill>
              </a:rPr>
              <a:t/>
            </a:r>
            <a:br>
              <a:rPr lang="en-US" sz="2000" dirty="0" smtClean="0">
                <a:solidFill>
                  <a:srgbClr val="FFFFFF"/>
                </a:solidFill>
              </a:rPr>
            </a:br>
            <a:r>
              <a:rPr lang="en-US" sz="2000" dirty="0" smtClean="0">
                <a:solidFill>
                  <a:srgbClr val="FFFFFF"/>
                </a:solidFill>
              </a:rPr>
              <a:t>2</a:t>
            </a:r>
            <a:r>
              <a:rPr lang="en-US" sz="2000" dirty="0">
                <a:solidFill>
                  <a:srgbClr val="FFFFFF"/>
                </a:solidFill>
              </a:rPr>
              <a:t>. The Cleanroom is something very different from the usual stuff and very out of the norm, and so extreme, that the required drastic change of culture would be so much for the companies to handle. </a:t>
            </a:r>
            <a:endParaRPr lang="en-US" sz="2000" dirty="0">
              <a:solidFill>
                <a:srgbClr val="FFFFFF"/>
              </a:solidFill>
            </a:endParaRPr>
          </a:p>
          <a:p>
            <a:pPr algn="just"/>
            <a:r>
              <a:rPr lang="en-US" sz="2000" dirty="0" smtClean="0">
                <a:solidFill>
                  <a:srgbClr val="FFFFFF"/>
                </a:solidFill>
              </a:rPr>
              <a:t/>
            </a:r>
            <a:br>
              <a:rPr lang="en-US" sz="2000" dirty="0" smtClean="0">
                <a:solidFill>
                  <a:srgbClr val="FFFFFF"/>
                </a:solidFill>
              </a:rPr>
            </a:br>
            <a:r>
              <a:rPr lang="en-US" sz="2000" dirty="0" smtClean="0">
                <a:solidFill>
                  <a:srgbClr val="FFFFFF"/>
                </a:solidFill>
              </a:rPr>
              <a:t>3</a:t>
            </a:r>
            <a:r>
              <a:rPr lang="en-US" sz="2000" dirty="0">
                <a:solidFill>
                  <a:srgbClr val="FFFFFF"/>
                </a:solidFill>
              </a:rPr>
              <a:t>. The resources required to train the staff to this level of standard would be beyond the acceptable level. </a:t>
            </a:r>
            <a:endParaRPr lang="en-US" sz="2000" dirty="0">
              <a:solidFill>
                <a:srgbClr val="FFFFFF"/>
              </a:solidFill>
            </a:endParaRPr>
          </a:p>
          <a:p>
            <a:pPr algn="just"/>
            <a:r>
              <a:rPr lang="en-US" sz="2000" dirty="0" smtClean="0">
                <a:solidFill>
                  <a:srgbClr val="FFFFFF"/>
                </a:solidFill>
              </a:rPr>
              <a:t/>
            </a:r>
            <a:br>
              <a:rPr lang="en-US" sz="2000" dirty="0" smtClean="0">
                <a:solidFill>
                  <a:srgbClr val="FFFFFF"/>
                </a:solidFill>
              </a:rPr>
            </a:br>
            <a:r>
              <a:rPr lang="en-US" sz="2000" dirty="0" smtClean="0">
                <a:solidFill>
                  <a:srgbClr val="FFFFFF"/>
                </a:solidFill>
              </a:rPr>
              <a:t>4</a:t>
            </a:r>
            <a:r>
              <a:rPr lang="en-US" sz="2000" dirty="0">
                <a:solidFill>
                  <a:srgbClr val="FFFFFF"/>
                </a:solidFill>
              </a:rPr>
              <a:t>. High risks and challenges involved for a company to just try out this process. </a:t>
            </a:r>
            <a:endParaRPr lang="en-US" sz="2000" dirty="0">
              <a:solidFill>
                <a:srgbClr val="FFFFFF"/>
              </a:solidFill>
            </a:endParaRPr>
          </a:p>
          <a:p>
            <a:pPr algn="just"/>
            <a:endParaRPr lang="en-US" sz="2000"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xmlns:p14="http://schemas.microsoft.com/office/powerpoint/2010/main" advClick="0" advTm="2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ive Rules_rtm_v4_optimized_workaround">
  <a:themeElements>
    <a:clrScheme name="Duarte's Five Rules">
      <a:dk1>
        <a:sysClr val="windowText" lastClr="000000"/>
      </a:dk1>
      <a:lt1>
        <a:sysClr val="window" lastClr="FFFFFF"/>
      </a:lt1>
      <a:dk2>
        <a:srgbClr val="000000"/>
      </a:dk2>
      <a:lt2>
        <a:srgbClr val="EEECE1"/>
      </a:lt2>
      <a:accent1>
        <a:srgbClr val="08CFEE"/>
      </a:accent1>
      <a:accent2>
        <a:srgbClr val="F0AA26"/>
      </a:accent2>
      <a:accent3>
        <a:srgbClr val="5DA01F"/>
      </a:accent3>
      <a:accent4>
        <a:srgbClr val="F3EACD"/>
      </a:accent4>
      <a:accent5>
        <a:srgbClr val="4BACC6"/>
      </a:accent5>
      <a:accent6>
        <a:srgbClr val="F79646"/>
      </a:accent6>
      <a:hlink>
        <a:srgbClr val="F0AA26"/>
      </a:hlink>
      <a:folHlink>
        <a:srgbClr val="08CFEE"/>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Five Rules.potx</Template>
  <TotalTime>0</TotalTime>
  <Words>711</Words>
  <Application>Microsoft Macintosh PowerPoint</Application>
  <PresentationFormat>On-screen Show (4:3)</PresentationFormat>
  <Paragraphs>106</Paragraphs>
  <Slides>11</Slides>
  <Notes>9</Notes>
  <HiddenSlides>0</HiddenSlides>
  <MMClips>3</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Five Rules_rtm_v4_optimized_workaround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2010-04-14T20:04:37Z</dcterms:created>
  <dcterms:modified xsi:type="dcterms:W3CDTF">2014-03-16T21:58:26Z</dcterms:modified>
</cp:coreProperties>
</file>